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xml" ContentType="application/vnd.openxmlformats-officedocument.themeOverr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3.xml" ContentType="application/vnd.openxmlformats-officedocument.themeOverr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57" r:id="rId3"/>
    <p:sldId id="261" r:id="rId4"/>
    <p:sldId id="262" r:id="rId5"/>
    <p:sldId id="263" r:id="rId6"/>
    <p:sldId id="264" r:id="rId7"/>
    <p:sldId id="265" r:id="rId8"/>
    <p:sldId id="268" r:id="rId9"/>
    <p:sldId id="269" r:id="rId10"/>
    <p:sldId id="271" r:id="rId11"/>
    <p:sldId id="280" r:id="rId12"/>
    <p:sldId id="281" r:id="rId13"/>
    <p:sldId id="283" r:id="rId14"/>
    <p:sldId id="282" r:id="rId15"/>
    <p:sldId id="272" r:id="rId16"/>
    <p:sldId id="284" r:id="rId17"/>
    <p:sldId id="285" r:id="rId18"/>
    <p:sldId id="288" r:id="rId19"/>
    <p:sldId id="286" r:id="rId20"/>
    <p:sldId id="287" r:id="rId21"/>
    <p:sldId id="289" r:id="rId22"/>
    <p:sldId id="275" r:id="rId23"/>
    <p:sldId id="274" r:id="rId24"/>
    <p:sldId id="276" r:id="rId25"/>
    <p:sldId id="277" r:id="rId26"/>
    <p:sldId id="278"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4C92"/>
    <a:srgbClr val="331E54"/>
    <a:srgbClr val="2B174B"/>
    <a:srgbClr val="666666"/>
    <a:srgbClr val="55397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p:restoredTop sz="94630"/>
  </p:normalViewPr>
  <p:slideViewPr>
    <p:cSldViewPr snapToGrid="0" snapToObjects="1">
      <p:cViewPr varScale="1">
        <p:scale>
          <a:sx n="153" d="100"/>
          <a:sy n="153" d="100"/>
        </p:scale>
        <p:origin x="2034" y="1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Microsoft_Excel_Worksheet25.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b="1">
                <a:solidFill>
                  <a:schemeClr val="tx1"/>
                </a:solidFill>
                <a:latin typeface="Times New Roman" panose="02020603050405020304" pitchFamily="18" charset="0"/>
                <a:cs typeface="Times New Roman" panose="02020603050405020304" pitchFamily="18" charset="0"/>
              </a:rPr>
              <a:t>Size of Undocumented Immigrants' Family in </a:t>
            </a:r>
          </a:p>
          <a:p>
            <a:pPr>
              <a:defRPr b="1">
                <a:solidFill>
                  <a:schemeClr val="tx1"/>
                </a:solidFill>
                <a:latin typeface="Times New Roman" panose="02020603050405020304" pitchFamily="18" charset="0"/>
                <a:cs typeface="Times New Roman" panose="02020603050405020304" pitchFamily="18" charset="0"/>
              </a:defRPr>
            </a:pPr>
            <a:r>
              <a:rPr lang="en-US" b="1">
                <a:solidFill>
                  <a:schemeClr val="tx1"/>
                </a:solidFill>
                <a:latin typeface="Times New Roman" panose="02020603050405020304" pitchFamily="18" charset="0"/>
                <a:cs typeface="Times New Roman" panose="02020603050405020304" pitchFamily="18" charset="0"/>
              </a:rPr>
              <a:t>Ventura County</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bar"/>
        <c:grouping val="clustered"/>
        <c:varyColors val="0"/>
        <c:ser>
          <c:idx val="0"/>
          <c:order val="0"/>
          <c:tx>
            <c:strRef>
              <c:f>'Famiy_Undoc and Citizen'!$B$3</c:f>
              <c:strCache>
                <c:ptCount val="1"/>
                <c:pt idx="0">
                  <c:v>Ventura County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'Famiy_Undoc and Citizen'!$A$4:$A$6</c:f>
              <c:strCache>
                <c:ptCount val="3"/>
                <c:pt idx="0">
                  <c:v>Number of people</c:v>
                </c:pt>
                <c:pt idx="1">
                  <c:v>US citizen child under 18 years old living with undocumented parents</c:v>
                </c:pt>
                <c:pt idx="2">
                  <c:v>Size of Family undocumented and Citizen</c:v>
                </c:pt>
              </c:strCache>
            </c:strRef>
          </c:cat>
          <c:val>
            <c:numRef>
              <c:f>'Famiy_Undoc and Citizen'!$B$4:$B$6</c:f>
              <c:numCache>
                <c:formatCode>_-* #,##0_-;\-* #,##0_-;_-* "-"??_-;_-@_-</c:formatCode>
                <c:ptCount val="3"/>
                <c:pt idx="0">
                  <c:v>49097</c:v>
                </c:pt>
                <c:pt idx="1">
                  <c:v>36200</c:v>
                </c:pt>
                <c:pt idx="2">
                  <c:v>85297</c:v>
                </c:pt>
              </c:numCache>
            </c:numRef>
          </c:val>
          <c:extLst>
            <c:ext xmlns:c16="http://schemas.microsoft.com/office/drawing/2014/chart" uri="{C3380CC4-5D6E-409C-BE32-E72D297353CC}">
              <c16:uniqueId val="{00000000-AD04-41D5-80BB-F6E415BBE5FD}"/>
            </c:ext>
          </c:extLst>
        </c:ser>
        <c:dLbls>
          <c:showLegendKey val="0"/>
          <c:showVal val="0"/>
          <c:showCatName val="0"/>
          <c:showSerName val="0"/>
          <c:showPercent val="0"/>
          <c:showBubbleSize val="0"/>
        </c:dLbls>
        <c:gapWidth val="182"/>
        <c:axId val="378988672"/>
        <c:axId val="110053296"/>
      </c:barChart>
      <c:catAx>
        <c:axId val="3789886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10053296"/>
        <c:crosses val="autoZero"/>
        <c:auto val="1"/>
        <c:lblAlgn val="ctr"/>
        <c:lblOffset val="100"/>
        <c:noMultiLvlLbl val="0"/>
      </c:catAx>
      <c:valAx>
        <c:axId val="110053296"/>
        <c:scaling>
          <c:orientation val="minMax"/>
        </c:scaling>
        <c:delete val="1"/>
        <c:axPos val="b"/>
        <c:numFmt formatCode="_-* #,##0_-;\-* #,##0_-;_-* &quot;-&quot;??_-;_-@_-" sourceLinked="1"/>
        <c:majorTickMark val="none"/>
        <c:minorTickMark val="none"/>
        <c:tickLblPos val="nextTo"/>
        <c:crossAx val="378988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b="1">
                <a:solidFill>
                  <a:schemeClr val="tx1"/>
                </a:solidFill>
                <a:latin typeface="Times New Roman" panose="02020603050405020304" pitchFamily="18" charset="0"/>
                <a:cs typeface="Times New Roman" panose="02020603050405020304" pitchFamily="18" charset="0"/>
              </a:rPr>
              <a:t>Median Hourly Wage By Workers Immigration</a:t>
            </a:r>
            <a:r>
              <a:rPr lang="en-US" b="1" baseline="0">
                <a:solidFill>
                  <a:schemeClr val="tx1"/>
                </a:solidFill>
                <a:latin typeface="Times New Roman" panose="02020603050405020304" pitchFamily="18" charset="0"/>
                <a:cs typeface="Times New Roman" panose="02020603050405020304" pitchFamily="18" charset="0"/>
              </a:rPr>
              <a:t> Status in </a:t>
            </a:r>
          </a:p>
          <a:p>
            <a:pPr>
              <a:defRPr b="1">
                <a:solidFill>
                  <a:schemeClr val="tx1"/>
                </a:solidFill>
                <a:latin typeface="Times New Roman" panose="02020603050405020304" pitchFamily="18" charset="0"/>
                <a:cs typeface="Times New Roman" panose="02020603050405020304" pitchFamily="18" charset="0"/>
              </a:defRPr>
            </a:pPr>
            <a:r>
              <a:rPr lang="en-US" b="1">
                <a:solidFill>
                  <a:schemeClr val="tx1"/>
                </a:solidFill>
                <a:latin typeface="Times New Roman" panose="02020603050405020304" pitchFamily="18" charset="0"/>
                <a:cs typeface="Times New Roman" panose="02020603050405020304" pitchFamily="18" charset="0"/>
              </a:rPr>
              <a:t>Ventura County in 2021</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'Median Hourly Wage'!$B$3</c:f>
              <c:strCache>
                <c:ptCount val="1"/>
                <c:pt idx="0">
                  <c:v>Ventura County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'Median Hourly Wage'!$A$4:$A$9</c:f>
              <c:strCache>
                <c:ptCount val="6"/>
                <c:pt idx="0">
                  <c:v>All</c:v>
                </c:pt>
                <c:pt idx="1">
                  <c:v>U.S.-born</c:v>
                </c:pt>
                <c:pt idx="2">
                  <c:v>Immigrant</c:v>
                </c:pt>
                <c:pt idx="3">
                  <c:v>Undocumented Immigrant</c:v>
                </c:pt>
                <c:pt idx="4">
                  <c:v>Lawful Resident</c:v>
                </c:pt>
                <c:pt idx="5">
                  <c:v>Naturalized U.S. citizen</c:v>
                </c:pt>
              </c:strCache>
            </c:strRef>
          </c:cat>
          <c:val>
            <c:numRef>
              <c:f>'Median Hourly Wage'!$B$4:$B$9</c:f>
              <c:numCache>
                <c:formatCode>_("$"* #,##0_);_("$"* \(#,##0\);_("$"* "-"??_);_(@_)</c:formatCode>
                <c:ptCount val="6"/>
                <c:pt idx="0">
                  <c:v>27</c:v>
                </c:pt>
                <c:pt idx="1">
                  <c:v>31</c:v>
                </c:pt>
                <c:pt idx="2">
                  <c:v>20</c:v>
                </c:pt>
                <c:pt idx="3">
                  <c:v>14</c:v>
                </c:pt>
                <c:pt idx="4">
                  <c:v>19</c:v>
                </c:pt>
                <c:pt idx="5">
                  <c:v>27</c:v>
                </c:pt>
              </c:numCache>
            </c:numRef>
          </c:val>
          <c:extLst>
            <c:ext xmlns:c16="http://schemas.microsoft.com/office/drawing/2014/chart" uri="{C3380CC4-5D6E-409C-BE32-E72D297353CC}">
              <c16:uniqueId val="{00000000-A450-4EDD-982E-C82047F62D8A}"/>
            </c:ext>
          </c:extLst>
        </c:ser>
        <c:dLbls>
          <c:showLegendKey val="0"/>
          <c:showVal val="0"/>
          <c:showCatName val="0"/>
          <c:showSerName val="0"/>
          <c:showPercent val="0"/>
          <c:showBubbleSize val="0"/>
        </c:dLbls>
        <c:gapWidth val="219"/>
        <c:overlap val="-27"/>
        <c:axId val="94020432"/>
        <c:axId val="110086992"/>
      </c:barChart>
      <c:catAx>
        <c:axId val="94020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10086992"/>
        <c:crosses val="autoZero"/>
        <c:auto val="1"/>
        <c:lblAlgn val="ctr"/>
        <c:lblOffset val="100"/>
        <c:noMultiLvlLbl val="0"/>
      </c:catAx>
      <c:valAx>
        <c:axId val="110086992"/>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4020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b="1">
                <a:solidFill>
                  <a:schemeClr val="tx1"/>
                </a:solidFill>
                <a:latin typeface="Times New Roman" panose="02020603050405020304" pitchFamily="18" charset="0"/>
                <a:cs typeface="Times New Roman" panose="02020603050405020304" pitchFamily="18" charset="0"/>
              </a:rPr>
              <a:t>Housing Burden of</a:t>
            </a:r>
            <a:r>
              <a:rPr lang="en-US" b="1" baseline="0">
                <a:solidFill>
                  <a:schemeClr val="tx1"/>
                </a:solidFill>
                <a:latin typeface="Times New Roman" panose="02020603050405020304" pitchFamily="18" charset="0"/>
                <a:cs typeface="Times New Roman" panose="02020603050405020304" pitchFamily="18" charset="0"/>
              </a:rPr>
              <a:t> Undocumented Immigrants in </a:t>
            </a:r>
            <a:r>
              <a:rPr lang="en-US" b="1">
                <a:solidFill>
                  <a:schemeClr val="tx1"/>
                </a:solidFill>
                <a:latin typeface="Times New Roman" panose="02020603050405020304" pitchFamily="18" charset="0"/>
                <a:cs typeface="Times New Roman" panose="02020603050405020304" pitchFamily="18" charset="0"/>
              </a:rPr>
              <a:t>Ventura County</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'Housing Burden'!$B$3</c:f>
              <c:strCache>
                <c:ptCount val="1"/>
                <c:pt idx="0">
                  <c:v>Ventura County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'Housing Burden'!$A$4:$A$7</c:f>
              <c:strCache>
                <c:ptCount val="4"/>
                <c:pt idx="0">
                  <c:v>Burdened Renters</c:v>
                </c:pt>
                <c:pt idx="1">
                  <c:v>Severely Burdened Renters</c:v>
                </c:pt>
                <c:pt idx="2">
                  <c:v>Burdened Owners</c:v>
                </c:pt>
                <c:pt idx="3">
                  <c:v>Severely Burdened Housing Owners</c:v>
                </c:pt>
              </c:strCache>
            </c:strRef>
          </c:cat>
          <c:val>
            <c:numRef>
              <c:f>'Housing Burden'!$B$4:$B$7</c:f>
              <c:numCache>
                <c:formatCode>0%</c:formatCode>
                <c:ptCount val="4"/>
                <c:pt idx="0">
                  <c:v>0.73</c:v>
                </c:pt>
                <c:pt idx="1">
                  <c:v>0.39</c:v>
                </c:pt>
                <c:pt idx="2">
                  <c:v>0.46</c:v>
                </c:pt>
                <c:pt idx="3">
                  <c:v>0.15</c:v>
                </c:pt>
              </c:numCache>
            </c:numRef>
          </c:val>
          <c:extLst>
            <c:ext xmlns:c16="http://schemas.microsoft.com/office/drawing/2014/chart" uri="{C3380CC4-5D6E-409C-BE32-E72D297353CC}">
              <c16:uniqueId val="{00000000-1017-4E2C-B214-DEAA6C87B242}"/>
            </c:ext>
          </c:extLst>
        </c:ser>
        <c:dLbls>
          <c:showLegendKey val="0"/>
          <c:showVal val="0"/>
          <c:showCatName val="0"/>
          <c:showSerName val="0"/>
          <c:showPercent val="0"/>
          <c:showBubbleSize val="0"/>
        </c:dLbls>
        <c:gapWidth val="219"/>
        <c:overlap val="-27"/>
        <c:axId val="159579024"/>
        <c:axId val="312425200"/>
      </c:barChart>
      <c:catAx>
        <c:axId val="159579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12425200"/>
        <c:crosses val="autoZero"/>
        <c:auto val="1"/>
        <c:lblAlgn val="ctr"/>
        <c:lblOffset val="100"/>
        <c:noMultiLvlLbl val="0"/>
      </c:catAx>
      <c:valAx>
        <c:axId val="3124252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579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200" dirty="0"/>
              <a:t>Impact of Direct Value Added of Undocumented Immigrants Work over </a:t>
            </a:r>
            <a:r>
              <a:rPr lang="en-US" sz="1200" dirty="0">
                <a:solidFill>
                  <a:schemeClr val="tx1"/>
                </a:solidFill>
              </a:rPr>
              <a:t>Ventura County Gross </a:t>
            </a:r>
            <a:r>
              <a:rPr lang="en-US" sz="1200" dirty="0"/>
              <a:t>Domestic Products (GDP)</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view3D>
      <c:rotX val="30"/>
      <c:rotY val="81"/>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'Value Added over GDP'!$B$14</c:f>
              <c:strCache>
                <c:ptCount val="1"/>
                <c:pt idx="0">
                  <c:v>Direct</c:v>
                </c:pt>
              </c:strCache>
            </c:strRef>
          </c:tx>
          <c:spPr>
            <a:scene3d>
              <a:camera prst="orthographicFront"/>
              <a:lightRig rig="threePt" dir="t"/>
            </a:scene3d>
            <a:sp3d>
              <a:bevelT w="190500" h="184150"/>
              <a:bevelB w="184150" h="165100"/>
            </a:sp3d>
          </c:spPr>
          <c:explosion val="13"/>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cene3d>
                <a:camera prst="orthographicFront"/>
                <a:lightRig rig="threePt" dir="t"/>
              </a:scene3d>
              <a:sp3d>
                <a:bevelT w="190500" h="184150"/>
                <a:bevelB w="184150" h="165100"/>
              </a:sp3d>
            </c:spPr>
            <c:extLst>
              <c:ext xmlns:c16="http://schemas.microsoft.com/office/drawing/2014/chart" uri="{C3380CC4-5D6E-409C-BE32-E72D297353CC}">
                <c16:uniqueId val="{00000001-1774-42A5-9816-0D12EA4F2C6A}"/>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cene3d>
                <a:camera prst="orthographicFront"/>
                <a:lightRig rig="threePt" dir="t"/>
              </a:scene3d>
              <a:sp3d>
                <a:bevelT w="190500" h="184150"/>
                <a:bevelB w="184150" h="165100"/>
              </a:sp3d>
            </c:spPr>
            <c:extLst>
              <c:ext xmlns:c16="http://schemas.microsoft.com/office/drawing/2014/chart" uri="{C3380CC4-5D6E-409C-BE32-E72D297353CC}">
                <c16:uniqueId val="{00000003-1774-42A5-9816-0D12EA4F2C6A}"/>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'Value Added over GDP'!$A$15:$A$16</c:f>
              <c:strCache>
                <c:ptCount val="2"/>
                <c:pt idx="0">
                  <c:v>Value Added by Undocumented Migrants over GDP</c:v>
                </c:pt>
                <c:pt idx="1">
                  <c:v>Value Added by Everyone Except Undocumented Migrants over GDP</c:v>
                </c:pt>
              </c:strCache>
            </c:strRef>
          </c:cat>
          <c:val>
            <c:numRef>
              <c:f>'Value Added over GDP'!$B$15:$B$16</c:f>
              <c:numCache>
                <c:formatCode>0.0%</c:formatCode>
                <c:ptCount val="2"/>
                <c:pt idx="0">
                  <c:v>8.05689266886081E-2</c:v>
                </c:pt>
                <c:pt idx="1">
                  <c:v>0.91943107331139196</c:v>
                </c:pt>
              </c:numCache>
            </c:numRef>
          </c:val>
          <c:extLst>
            <c:ext xmlns:c16="http://schemas.microsoft.com/office/drawing/2014/chart" uri="{C3380CC4-5D6E-409C-BE32-E72D297353CC}">
              <c16:uniqueId val="{00000004-1774-42A5-9816-0D12EA4F2C6A}"/>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6.1518302211778661E-2"/>
          <c:y val="0.79146953894240502"/>
          <c:w val="0.87696339557644265"/>
          <c:h val="0.1858213472226485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200" dirty="0"/>
              <a:t>Impact of Total Value Added of Undocumented Immigrants Work over </a:t>
            </a:r>
            <a:r>
              <a:rPr lang="en-US" sz="1200" dirty="0">
                <a:solidFill>
                  <a:schemeClr val="tx1"/>
                </a:solidFill>
              </a:rPr>
              <a:t>Ventura County Gross Domestic Products (GDP</a:t>
            </a:r>
            <a:r>
              <a:rPr lang="en-US" sz="1200" dirty="0"/>
              <a:t>)</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view3D>
      <c:rotX val="30"/>
      <c:rotY val="81"/>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'Value Added over GDP'!$I$14</c:f>
              <c:strCache>
                <c:ptCount val="1"/>
                <c:pt idx="0">
                  <c:v>Total</c:v>
                </c:pt>
              </c:strCache>
            </c:strRef>
          </c:tx>
          <c:explosion val="13"/>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extLst>
              <c:ext xmlns:c16="http://schemas.microsoft.com/office/drawing/2014/chart" uri="{C3380CC4-5D6E-409C-BE32-E72D297353CC}">
                <c16:uniqueId val="{00000001-8C1A-4127-9325-568C77547C64}"/>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extLst>
              <c:ext xmlns:c16="http://schemas.microsoft.com/office/drawing/2014/chart" uri="{C3380CC4-5D6E-409C-BE32-E72D297353CC}">
                <c16:uniqueId val="{00000003-8C1A-4127-9325-568C77547C6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'Value Added over GDP'!$H$15:$H$16</c:f>
              <c:strCache>
                <c:ptCount val="2"/>
                <c:pt idx="0">
                  <c:v>Value Added by Undocumented Migrants over GDP</c:v>
                </c:pt>
                <c:pt idx="1">
                  <c:v>Value Added by Everyone Except Undocumented Migrants over GDP</c:v>
                </c:pt>
              </c:strCache>
            </c:strRef>
          </c:cat>
          <c:val>
            <c:numRef>
              <c:f>'Value Added over GDP'!$I$15:$I$16</c:f>
              <c:numCache>
                <c:formatCode>0.0%</c:formatCode>
                <c:ptCount val="2"/>
                <c:pt idx="0">
                  <c:v>0.12329940325545025</c:v>
                </c:pt>
                <c:pt idx="1">
                  <c:v>0.87670059674454981</c:v>
                </c:pt>
              </c:numCache>
            </c:numRef>
          </c:val>
          <c:extLst>
            <c:ext xmlns:c16="http://schemas.microsoft.com/office/drawing/2014/chart" uri="{C3380CC4-5D6E-409C-BE32-E72D297353CC}">
              <c16:uniqueId val="{00000004-8C1A-4127-9325-568C77547C64}"/>
            </c:ext>
          </c:extLst>
        </c:ser>
        <c:dLbls>
          <c:dLblPos val="outEnd"/>
          <c:showLegendKey val="0"/>
          <c:showVal val="1"/>
          <c:showCatName val="0"/>
          <c:showSerName val="0"/>
          <c:showPercent val="0"/>
          <c:showBubbleSize val="0"/>
          <c:showLeaderLines val="1"/>
        </c:dLbls>
      </c:pie3DChart>
      <c:spPr>
        <a:noFill/>
        <a:ln>
          <a:noFill/>
        </a:ln>
        <a:effectLst/>
      </c:spPr>
    </c:plotArea>
    <c:legend>
      <c:legendPos val="b"/>
      <c:layout>
        <c:manualLayout>
          <c:xMode val="edge"/>
          <c:yMode val="edge"/>
          <c:x val="6.1929261203103055E-2"/>
          <c:y val="0.79477611940298509"/>
          <c:w val="0.87614116948188514"/>
          <c:h val="0.1549028220547746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200" dirty="0"/>
              <a:t>Value Added of Undocumented Immigrants Work </a:t>
            </a:r>
            <a:r>
              <a:rPr lang="en-US" sz="1200" dirty="0">
                <a:solidFill>
                  <a:schemeClr val="tx1"/>
                </a:solidFill>
              </a:rPr>
              <a:t>by Industry (Total Value Added</a:t>
            </a:r>
            <a:r>
              <a:rPr lang="en-US" sz="1200" baseline="0" dirty="0">
                <a:solidFill>
                  <a:schemeClr val="tx1"/>
                </a:solidFill>
              </a:rPr>
              <a:t> Around $3.3 Billion)</a:t>
            </a:r>
            <a:endParaRPr lang="en-US" sz="1200" dirty="0">
              <a:solidFill>
                <a:schemeClr val="tx1"/>
              </a:solidFill>
            </a:endParaRP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bar"/>
        <c:grouping val="clustered"/>
        <c:varyColors val="0"/>
        <c:ser>
          <c:idx val="0"/>
          <c:order val="0"/>
          <c:tx>
            <c:strRef>
              <c:f>'Value Added over GDP by Ind'!$B$4:$B$5</c:f>
              <c:strCache>
                <c:ptCount val="2"/>
                <c:pt idx="0">
                  <c:v>Immigrant IMPLAN Value Added in Ventura County</c:v>
                </c:pt>
                <c:pt idx="1">
                  <c:v>Direct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dLbl>
              <c:idx val="1"/>
              <c:layout>
                <c:manualLayout>
                  <c:x val="0"/>
                  <c:y val="2.87999702499323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657-428C-BC38-81B0AF9131E9}"/>
                </c:ext>
              </c:extLst>
            </c:dLbl>
            <c:dLbl>
              <c:idx val="2"/>
              <c:layout>
                <c:manualLayout>
                  <c:x val="6.6445182724252493E-3"/>
                  <c:y val="1.43988513571427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657-428C-BC38-81B0AF9131E9}"/>
                </c:ext>
              </c:extLst>
            </c:dLbl>
            <c:dLbl>
              <c:idx val="5"/>
              <c:layout>
                <c:manualLayout>
                  <c:x val="0"/>
                  <c:y val="2.87999702499323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657-428C-BC38-81B0AF9131E9}"/>
                </c:ext>
              </c:extLst>
            </c:dLbl>
            <c:dLbl>
              <c:idx val="10"/>
              <c:layout>
                <c:manualLayout>
                  <c:x val="2.2148394241417496E-3"/>
                  <c:y val="5.759540542857104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657-428C-BC38-81B0AF9131E9}"/>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'Value Added over GDP by Ind'!$A$6:$A$16</c:f>
              <c:strCache>
                <c:ptCount val="11"/>
                <c:pt idx="0">
                  <c:v>Agriculture</c:v>
                </c:pt>
                <c:pt idx="1">
                  <c:v>Construction</c:v>
                </c:pt>
                <c:pt idx="2">
                  <c:v>Manufacturing</c:v>
                </c:pt>
                <c:pt idx="3">
                  <c:v>Transportation &amp; Warehousing</c:v>
                </c:pt>
                <c:pt idx="4">
                  <c:v>Wholesale Trade</c:v>
                </c:pt>
                <c:pt idx="5">
                  <c:v>Retail Trade</c:v>
                </c:pt>
                <c:pt idx="6">
                  <c:v>Finance, Insurance and Real Estate</c:v>
                </c:pt>
                <c:pt idx="7">
                  <c:v>Professional Services</c:v>
                </c:pt>
                <c:pt idx="8">
                  <c:v>Education &amp; Health Services</c:v>
                </c:pt>
                <c:pt idx="9">
                  <c:v>Information</c:v>
                </c:pt>
                <c:pt idx="10">
                  <c:v>Other Services</c:v>
                </c:pt>
              </c:strCache>
            </c:strRef>
          </c:cat>
          <c:val>
            <c:numRef>
              <c:f>'Value Added over GDP by Ind'!$B$6:$B$16</c:f>
              <c:numCache>
                <c:formatCode>_-[$$-409]* #,##0_ ;_-[$$-409]* \-#,##0\ ;_-[$$-409]* "-"??_ ;_-@_ </c:formatCode>
                <c:ptCount val="11"/>
                <c:pt idx="0">
                  <c:v>859226307.94000006</c:v>
                </c:pt>
                <c:pt idx="1">
                  <c:v>346168141.93000001</c:v>
                </c:pt>
                <c:pt idx="2">
                  <c:v>522508417.26999998</c:v>
                </c:pt>
                <c:pt idx="3">
                  <c:v>32914823.620000001</c:v>
                </c:pt>
                <c:pt idx="4">
                  <c:v>468802850.55000001</c:v>
                </c:pt>
                <c:pt idx="5">
                  <c:v>532604885.06</c:v>
                </c:pt>
                <c:pt idx="6">
                  <c:v>58305380.479999997</c:v>
                </c:pt>
                <c:pt idx="7">
                  <c:v>202872358.44</c:v>
                </c:pt>
                <c:pt idx="8">
                  <c:v>69019809.170000002</c:v>
                </c:pt>
                <c:pt idx="9">
                  <c:v>29230832.920000002</c:v>
                </c:pt>
                <c:pt idx="10">
                  <c:v>192166974.37</c:v>
                </c:pt>
              </c:numCache>
            </c:numRef>
          </c:val>
          <c:extLst>
            <c:ext xmlns:c16="http://schemas.microsoft.com/office/drawing/2014/chart" uri="{C3380CC4-5D6E-409C-BE32-E72D297353CC}">
              <c16:uniqueId val="{00000004-3657-428C-BC38-81B0AF9131E9}"/>
            </c:ext>
          </c:extLst>
        </c:ser>
        <c:dLbls>
          <c:showLegendKey val="0"/>
          <c:showVal val="1"/>
          <c:showCatName val="0"/>
          <c:showSerName val="0"/>
          <c:showPercent val="0"/>
          <c:showBubbleSize val="0"/>
        </c:dLbls>
        <c:gapWidth val="150"/>
        <c:axId val="1242856623"/>
        <c:axId val="479376495"/>
      </c:barChart>
      <c:catAx>
        <c:axId val="1242856623"/>
        <c:scaling>
          <c:orientation val="maxMin"/>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79376495"/>
        <c:crosses val="autoZero"/>
        <c:auto val="1"/>
        <c:lblAlgn val="ctr"/>
        <c:lblOffset val="100"/>
        <c:noMultiLvlLbl val="0"/>
      </c:catAx>
      <c:valAx>
        <c:axId val="479376495"/>
        <c:scaling>
          <c:orientation val="minMax"/>
        </c:scaling>
        <c:delete val="1"/>
        <c:axPos val="b"/>
        <c:numFmt formatCode="_-[$$-409]* #,##0_ ;_-[$$-409]* \-#,##0\ ;_-[$$-409]* &quot;-&quot;??_ ;_-@_ " sourceLinked="1"/>
        <c:majorTickMark val="none"/>
        <c:minorTickMark val="none"/>
        <c:tickLblPos val="nextTo"/>
        <c:crossAx val="1242856623"/>
        <c:crosses val="max"/>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200" dirty="0"/>
              <a:t>Impact of Value Added of Undocumented Immigrants Work over </a:t>
            </a:r>
            <a:r>
              <a:rPr lang="en-US" sz="1200" dirty="0">
                <a:solidFill>
                  <a:schemeClr val="tx1"/>
                </a:solidFill>
              </a:rPr>
              <a:t>Ventura County Gross </a:t>
            </a:r>
            <a:r>
              <a:rPr lang="en-US" sz="1200" dirty="0"/>
              <a:t>Domestic Products (GDP) by Industry</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bar"/>
        <c:grouping val="clustered"/>
        <c:varyColors val="0"/>
        <c:ser>
          <c:idx val="0"/>
          <c:order val="0"/>
          <c:tx>
            <c:strRef>
              <c:f>'Value Added over GDP by Ind'!$B$56</c:f>
              <c:strCache>
                <c:ptCount val="1"/>
                <c:pt idx="0">
                  <c:v>Direct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'Value Added over GDP by Ind'!$A$57:$A$67</c:f>
              <c:strCache>
                <c:ptCount val="11"/>
                <c:pt idx="0">
                  <c:v>Agriculture</c:v>
                </c:pt>
                <c:pt idx="1">
                  <c:v>Construction</c:v>
                </c:pt>
                <c:pt idx="2">
                  <c:v>Manufacturing</c:v>
                </c:pt>
                <c:pt idx="3">
                  <c:v>Transportation &amp; Warehousing</c:v>
                </c:pt>
                <c:pt idx="4">
                  <c:v>Wholesale Trade</c:v>
                </c:pt>
                <c:pt idx="5">
                  <c:v>Retail Trade</c:v>
                </c:pt>
                <c:pt idx="6">
                  <c:v>Finance, Insurance and Real Estate</c:v>
                </c:pt>
                <c:pt idx="7">
                  <c:v>Professional Services</c:v>
                </c:pt>
                <c:pt idx="8">
                  <c:v>Education &amp; Health Services</c:v>
                </c:pt>
                <c:pt idx="9">
                  <c:v>Information</c:v>
                </c:pt>
                <c:pt idx="10">
                  <c:v>Other Services</c:v>
                </c:pt>
              </c:strCache>
            </c:strRef>
          </c:cat>
          <c:val>
            <c:numRef>
              <c:f>'Value Added over GDP by Ind'!$B$57:$B$67</c:f>
              <c:numCache>
                <c:formatCode>0%</c:formatCode>
                <c:ptCount val="11"/>
                <c:pt idx="0">
                  <c:v>0.56787104599603366</c:v>
                </c:pt>
                <c:pt idx="1">
                  <c:v>0.12984689365872232</c:v>
                </c:pt>
                <c:pt idx="2">
                  <c:v>0.10347330415243203</c:v>
                </c:pt>
                <c:pt idx="3">
                  <c:v>3.2412507131998058E-2</c:v>
                </c:pt>
                <c:pt idx="4">
                  <c:v>0.10973560997272087</c:v>
                </c:pt>
                <c:pt idx="5">
                  <c:v>0.13158290333869457</c:v>
                </c:pt>
                <c:pt idx="6">
                  <c:v>5.3911401134307049E-3</c:v>
                </c:pt>
                <c:pt idx="7">
                  <c:v>4.5470126312908393E-2</c:v>
                </c:pt>
                <c:pt idx="8">
                  <c:v>1.592404084685101E-2</c:v>
                </c:pt>
                <c:pt idx="9">
                  <c:v>2.3581969294001737E-2</c:v>
                </c:pt>
                <c:pt idx="10">
                  <c:v>0.11200589200004851</c:v>
                </c:pt>
              </c:numCache>
            </c:numRef>
          </c:val>
          <c:extLst>
            <c:ext xmlns:c16="http://schemas.microsoft.com/office/drawing/2014/chart" uri="{C3380CC4-5D6E-409C-BE32-E72D297353CC}">
              <c16:uniqueId val="{00000000-A38C-493C-B912-1EB711057806}"/>
            </c:ext>
          </c:extLst>
        </c:ser>
        <c:dLbls>
          <c:showLegendKey val="0"/>
          <c:showVal val="1"/>
          <c:showCatName val="0"/>
          <c:showSerName val="0"/>
          <c:showPercent val="0"/>
          <c:showBubbleSize val="0"/>
        </c:dLbls>
        <c:gapWidth val="150"/>
        <c:axId val="1242856623"/>
        <c:axId val="479376495"/>
      </c:barChart>
      <c:catAx>
        <c:axId val="1242856623"/>
        <c:scaling>
          <c:orientation val="maxMin"/>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79376495"/>
        <c:crosses val="autoZero"/>
        <c:auto val="1"/>
        <c:lblAlgn val="ctr"/>
        <c:lblOffset val="100"/>
        <c:noMultiLvlLbl val="0"/>
      </c:catAx>
      <c:valAx>
        <c:axId val="479376495"/>
        <c:scaling>
          <c:orientation val="minMax"/>
        </c:scaling>
        <c:delete val="1"/>
        <c:axPos val="b"/>
        <c:numFmt formatCode="0%" sourceLinked="1"/>
        <c:majorTickMark val="none"/>
        <c:minorTickMark val="none"/>
        <c:tickLblPos val="nextTo"/>
        <c:crossAx val="1242856623"/>
        <c:crosses val="max"/>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400" dirty="0"/>
              <a:t>Undocumented Immigrants</a:t>
            </a:r>
            <a:r>
              <a:rPr lang="en-US" sz="1400" baseline="0" dirty="0"/>
              <a:t> </a:t>
            </a:r>
            <a:r>
              <a:rPr lang="en-US" sz="1400" dirty="0"/>
              <a:t>IMPLAN Employment Impact, Labor Income, Value Added and Output Impacts of Direct vs. Total and Indirect + Induced Over Total </a:t>
            </a:r>
            <a:r>
              <a:rPr lang="en-US" sz="1400" dirty="0">
                <a:solidFill>
                  <a:schemeClr val="tx1"/>
                </a:solidFill>
              </a:rPr>
              <a:t>in Ventura County</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stacked"/>
        <c:varyColors val="0"/>
        <c:ser>
          <c:idx val="0"/>
          <c:order val="0"/>
          <c:tx>
            <c:strRef>
              <c:f>'Overall Impact Percentages'!$B$8</c:f>
              <c:strCache>
                <c:ptCount val="1"/>
                <c:pt idx="0">
                  <c:v>Direct over Total</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dLbl>
              <c:idx val="0"/>
              <c:tx>
                <c:rich>
                  <a:bodyPr/>
                  <a:lstStyle/>
                  <a:p>
                    <a:fld id="{6C13EF51-4F6C-437A-B640-32493EE6C814}" type="CELLRANGE">
                      <a:rPr lang="en-US"/>
                      <a:pPr/>
                      <a:t>[CELLRANGE]</a:t>
                    </a:fld>
                    <a:endParaRPr lang="en-US" baseline="0"/>
                  </a:p>
                  <a:p>
                    <a:fld id="{AA924142-1369-41A3-A6D2-FB66673BDA2E}" type="VALUE">
                      <a:rPr lang="en-US"/>
                      <a:pPr/>
                      <a:t>[VALUE]</a:t>
                    </a:fld>
                    <a:endParaRPr lang="en-US"/>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0-69C4-421B-826D-92B7BC5C7A8B}"/>
                </c:ext>
              </c:extLst>
            </c:dLbl>
            <c:dLbl>
              <c:idx val="1"/>
              <c:tx>
                <c:rich>
                  <a:bodyPr/>
                  <a:lstStyle/>
                  <a:p>
                    <a:fld id="{B601755D-7177-4B61-A336-DCB9B104C9C6}" type="CELLRANGE">
                      <a:rPr lang="en-US"/>
                      <a:pPr/>
                      <a:t>[CELLRANGE]</a:t>
                    </a:fld>
                    <a:endParaRPr lang="en-US" baseline="0"/>
                  </a:p>
                  <a:p>
                    <a:fld id="{CC7F6008-9209-4622-82DF-F85A674AAA37}" type="VALUE">
                      <a:rPr lang="en-US"/>
                      <a:pPr/>
                      <a:t>[VALUE]</a:t>
                    </a:fld>
                    <a:endParaRPr lang="en-US"/>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1-69C4-421B-826D-92B7BC5C7A8B}"/>
                </c:ext>
              </c:extLst>
            </c:dLbl>
            <c:dLbl>
              <c:idx val="2"/>
              <c:tx>
                <c:rich>
                  <a:bodyPr/>
                  <a:lstStyle/>
                  <a:p>
                    <a:fld id="{4CE1BA4F-D82E-4854-9785-3E0BFCEED55B}" type="CELLRANGE">
                      <a:rPr lang="en-US"/>
                      <a:pPr/>
                      <a:t>[CELLRANGE]</a:t>
                    </a:fld>
                    <a:r>
                      <a:rPr lang="en-US" baseline="0"/>
                      <a:t>
</a:t>
                    </a:r>
                    <a:fld id="{A087ACFD-BF07-4458-9121-ED5850ACFD85}" type="VALUE">
                      <a:rPr lang="en-US" baseline="0"/>
                      <a:pPr/>
                      <a:t>[VALUE]</a:t>
                    </a:fld>
                    <a:endParaRPr lang="en-US" baseline="0"/>
                  </a:p>
                </c:rich>
              </c:tx>
              <c:showLegendKey val="0"/>
              <c:showVal val="1"/>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9C4-421B-826D-92B7BC5C7A8B}"/>
                </c:ext>
              </c:extLst>
            </c:dLbl>
            <c:dLbl>
              <c:idx val="3"/>
              <c:tx>
                <c:rich>
                  <a:bodyPr/>
                  <a:lstStyle/>
                  <a:p>
                    <a:fld id="{CA831FCE-1A5B-4F4A-A7F9-CC747E4A6B6A}" type="CELLRANGE">
                      <a:rPr lang="en-US"/>
                      <a:pPr/>
                      <a:t>[CELLRANGE]</a:t>
                    </a:fld>
                    <a:endParaRPr lang="en-US" baseline="0"/>
                  </a:p>
                  <a:p>
                    <a:fld id="{53B11C4A-2FAD-4507-A792-24BEE7E5685D}" type="VALUE">
                      <a:rPr lang="en-US"/>
                      <a:pPr/>
                      <a:t>[VALUE]</a:t>
                    </a:fld>
                    <a:endParaRPr lang="en-US"/>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3-69C4-421B-826D-92B7BC5C7A8B}"/>
                </c:ext>
              </c:extLst>
            </c:dLbl>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15:showLeaderLines val="1"/>
                <c15:leaderLines>
                  <c:spPr>
                    <a:ln w="9525">
                      <a:solidFill>
                        <a:schemeClr val="tx2">
                          <a:lumMod val="35000"/>
                          <a:lumOff val="65000"/>
                        </a:schemeClr>
                      </a:solidFill>
                    </a:ln>
                    <a:effectLst/>
                  </c:spPr>
                </c15:leaderLines>
              </c:ext>
            </c:extLst>
          </c:dLbls>
          <c:cat>
            <c:strRef>
              <c:f>'Overall Impact Percentages'!$A$9:$A$12</c:f>
              <c:strCache>
                <c:ptCount val="4"/>
                <c:pt idx="0">
                  <c:v>Employment Impact</c:v>
                </c:pt>
                <c:pt idx="1">
                  <c:v>Labor Income</c:v>
                </c:pt>
                <c:pt idx="2">
                  <c:v>Value Added</c:v>
                </c:pt>
                <c:pt idx="3">
                  <c:v>Output Impacts</c:v>
                </c:pt>
              </c:strCache>
            </c:strRef>
          </c:cat>
          <c:val>
            <c:numRef>
              <c:f>'Overall Impact Percentages'!$B$9:$B$12</c:f>
              <c:numCache>
                <c:formatCode>0%</c:formatCode>
                <c:ptCount val="4"/>
                <c:pt idx="0">
                  <c:v>0.69509181980412393</c:v>
                </c:pt>
                <c:pt idx="1">
                  <c:v>0.66447669831377676</c:v>
                </c:pt>
                <c:pt idx="2">
                  <c:v>0.65344133516660874</c:v>
                </c:pt>
                <c:pt idx="3">
                  <c:v>0.66209893266554953</c:v>
                </c:pt>
              </c:numCache>
            </c:numRef>
          </c:val>
          <c:extLst>
            <c:ext xmlns:c15="http://schemas.microsoft.com/office/drawing/2012/chart" uri="{02D57815-91ED-43cb-92C2-25804820EDAC}">
              <c15:datalabelsRange>
                <c15:f>'Overall Impact Percentages'!$E$9:$E$12</c15:f>
                <c15:dlblRangeCache>
                  <c:ptCount val="4"/>
                  <c:pt idx="0">
                    <c:v> 35,492 </c:v>
                  </c:pt>
                  <c:pt idx="1">
                    <c:v> $2,111,375,249 </c:v>
                  </c:pt>
                  <c:pt idx="2">
                    <c:v> $3,313,820,782 </c:v>
                  </c:pt>
                  <c:pt idx="3">
                    <c:v> $5,698,018,313 </c:v>
                  </c:pt>
                </c15:dlblRangeCache>
              </c15:datalabelsRange>
            </c:ext>
            <c:ext xmlns:c16="http://schemas.microsoft.com/office/drawing/2014/chart" uri="{C3380CC4-5D6E-409C-BE32-E72D297353CC}">
              <c16:uniqueId val="{00000004-69C4-421B-826D-92B7BC5C7A8B}"/>
            </c:ext>
          </c:extLst>
        </c:ser>
        <c:ser>
          <c:idx val="1"/>
          <c:order val="1"/>
          <c:tx>
            <c:strRef>
              <c:f>'Overall Impact Percentages'!$C$8</c:f>
              <c:strCache>
                <c:ptCount val="1"/>
                <c:pt idx="0">
                  <c:v>Indirect + Induced over Total</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dLbl>
              <c:idx val="0"/>
              <c:tx>
                <c:rich>
                  <a:bodyPr/>
                  <a:lstStyle/>
                  <a:p>
                    <a:fld id="{95FCC25E-B09C-4BDC-A264-37EA00B3FFB3}" type="CELLRANGE">
                      <a:rPr lang="en-US"/>
                      <a:pPr/>
                      <a:t>[CELLRANGE]</a:t>
                    </a:fld>
                    <a:endParaRPr lang="en-US" baseline="0"/>
                  </a:p>
                  <a:p>
                    <a:fld id="{2467512C-389D-43CA-9E1A-765D941CB58E}" type="VALUE">
                      <a:rPr lang="en-US"/>
                      <a:pPr/>
                      <a:t>[VALUE]</a:t>
                    </a:fld>
                    <a:endParaRPr lang="en-US"/>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5-69C4-421B-826D-92B7BC5C7A8B}"/>
                </c:ext>
              </c:extLst>
            </c:dLbl>
            <c:dLbl>
              <c:idx val="1"/>
              <c:tx>
                <c:rich>
                  <a:bodyPr/>
                  <a:lstStyle/>
                  <a:p>
                    <a:fld id="{A2D806C1-0AC5-4015-BA77-315A89CFA1CB}" type="CELLRANGE">
                      <a:rPr lang="en-US"/>
                      <a:pPr/>
                      <a:t>[CELLRANGE]</a:t>
                    </a:fld>
                    <a:endParaRPr lang="en-US" baseline="0"/>
                  </a:p>
                  <a:p>
                    <a:fld id="{9E9B481F-06E4-420A-AFE3-DE05E8EC144A}" type="VALUE">
                      <a:rPr lang="en-US"/>
                      <a:pPr/>
                      <a:t>[VALUE]</a:t>
                    </a:fld>
                    <a:endParaRPr lang="en-US"/>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6-69C4-421B-826D-92B7BC5C7A8B}"/>
                </c:ext>
              </c:extLst>
            </c:dLbl>
            <c:dLbl>
              <c:idx val="2"/>
              <c:tx>
                <c:rich>
                  <a:bodyPr/>
                  <a:lstStyle/>
                  <a:p>
                    <a:fld id="{E68483FD-7C88-4DB2-B47C-2EAF2957C7D0}" type="CELLRANGE">
                      <a:rPr lang="en-US"/>
                      <a:pPr/>
                      <a:t>[CELLRANGE]</a:t>
                    </a:fld>
                    <a:r>
                      <a:rPr lang="en-US" baseline="0"/>
                      <a:t>
</a:t>
                    </a:r>
                    <a:fld id="{3929E860-CB1B-4259-B1BB-7721BBE863BF}" type="VALUE">
                      <a:rPr lang="en-US" baseline="0"/>
                      <a:pPr/>
                      <a:t>[VALUE]</a:t>
                    </a:fld>
                    <a:endParaRPr lang="en-US" baseline="0"/>
                  </a:p>
                </c:rich>
              </c:tx>
              <c:showLegendKey val="0"/>
              <c:showVal val="1"/>
              <c:showCatName val="0"/>
              <c:showSerName val="0"/>
              <c:showPercent val="0"/>
              <c:showBubbleSize val="0"/>
              <c:separator>
</c:separator>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69C4-421B-826D-92B7BC5C7A8B}"/>
                </c:ext>
              </c:extLst>
            </c:dLbl>
            <c:dLbl>
              <c:idx val="3"/>
              <c:tx>
                <c:rich>
                  <a:bodyPr/>
                  <a:lstStyle/>
                  <a:p>
                    <a:fld id="{58DB0A26-4DCC-4821-A5D5-6C11C7E7242E}" type="CELLRANGE">
                      <a:rPr lang="en-US"/>
                      <a:pPr/>
                      <a:t>[CELLRANGE]</a:t>
                    </a:fld>
                    <a:endParaRPr lang="en-US" baseline="0"/>
                  </a:p>
                  <a:p>
                    <a:fld id="{E36DC0B0-351D-4FF6-BF0D-E688B355205B}" type="VALUE">
                      <a:rPr lang="en-US"/>
                      <a:pPr/>
                      <a:t>[VALUE]</a:t>
                    </a:fld>
                    <a:endParaRPr lang="en-US"/>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8-69C4-421B-826D-92B7BC5C7A8B}"/>
                </c:ext>
              </c:extLst>
            </c:dLbl>
            <c:spPr>
              <a:noFill/>
              <a:ln>
                <a:noFill/>
              </a:ln>
              <a:effectLst/>
            </c:spPr>
            <c:txPr>
              <a:bodyPr rot="0" spcFirstLastPara="1" vertOverflow="ellipsis" vert="horz" wrap="square" anchor="ctr" anchorCtr="1"/>
              <a:lstStyle/>
              <a:p>
                <a:pPr>
                  <a:defRPr sz="10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15:showLeaderLines val="1"/>
                <c15:leaderLines>
                  <c:spPr>
                    <a:ln w="9525">
                      <a:solidFill>
                        <a:schemeClr val="tx2">
                          <a:lumMod val="35000"/>
                          <a:lumOff val="65000"/>
                        </a:schemeClr>
                      </a:solidFill>
                    </a:ln>
                    <a:effectLst/>
                  </c:spPr>
                </c15:leaderLines>
              </c:ext>
            </c:extLst>
          </c:dLbls>
          <c:cat>
            <c:strRef>
              <c:f>'Overall Impact Percentages'!$A$9:$A$12</c:f>
              <c:strCache>
                <c:ptCount val="4"/>
                <c:pt idx="0">
                  <c:v>Employment Impact</c:v>
                </c:pt>
                <c:pt idx="1">
                  <c:v>Labor Income</c:v>
                </c:pt>
                <c:pt idx="2">
                  <c:v>Value Added</c:v>
                </c:pt>
                <c:pt idx="3">
                  <c:v>Output Impacts</c:v>
                </c:pt>
              </c:strCache>
            </c:strRef>
          </c:cat>
          <c:val>
            <c:numRef>
              <c:f>'Overall Impact Percentages'!$C$9:$C$12</c:f>
              <c:numCache>
                <c:formatCode>0%</c:formatCode>
                <c:ptCount val="4"/>
                <c:pt idx="0">
                  <c:v>0.30490818019587607</c:v>
                </c:pt>
                <c:pt idx="1">
                  <c:v>0.33552330168622324</c:v>
                </c:pt>
                <c:pt idx="2">
                  <c:v>0.34655866483339126</c:v>
                </c:pt>
                <c:pt idx="3">
                  <c:v>0.33790106733445047</c:v>
                </c:pt>
              </c:numCache>
            </c:numRef>
          </c:val>
          <c:extLst>
            <c:ext xmlns:c15="http://schemas.microsoft.com/office/drawing/2012/chart" uri="{02D57815-91ED-43cb-92C2-25804820EDAC}">
              <c15:datalabelsRange>
                <c15:f>'Overall Impact Percentages'!$F$9:$F$12</c15:f>
                <c15:dlblRangeCache>
                  <c:ptCount val="4"/>
                  <c:pt idx="0">
                    <c:v> 15,569 </c:v>
                  </c:pt>
                  <c:pt idx="1">
                    <c:v> $1,066,125,564 </c:v>
                  </c:pt>
                  <c:pt idx="2">
                    <c:v> $1,757,515,547 </c:v>
                  </c:pt>
                  <c:pt idx="3">
                    <c:v> $2,907,973,982 </c:v>
                  </c:pt>
                </c15:dlblRangeCache>
              </c15:datalabelsRange>
            </c:ext>
            <c:ext xmlns:c16="http://schemas.microsoft.com/office/drawing/2014/chart" uri="{C3380CC4-5D6E-409C-BE32-E72D297353CC}">
              <c16:uniqueId val="{00000009-69C4-421B-826D-92B7BC5C7A8B}"/>
            </c:ext>
          </c:extLst>
        </c:ser>
        <c:dLbls>
          <c:showLegendKey val="0"/>
          <c:showVal val="1"/>
          <c:showCatName val="0"/>
          <c:showSerName val="0"/>
          <c:showPercent val="0"/>
          <c:showBubbleSize val="0"/>
        </c:dLbls>
        <c:gapWidth val="150"/>
        <c:overlap val="100"/>
        <c:axId val="875995936"/>
        <c:axId val="641033472"/>
      </c:barChart>
      <c:catAx>
        <c:axId val="87599593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641033472"/>
        <c:crosses val="autoZero"/>
        <c:auto val="1"/>
        <c:lblAlgn val="ctr"/>
        <c:lblOffset val="100"/>
        <c:noMultiLvlLbl val="0"/>
      </c:catAx>
      <c:valAx>
        <c:axId val="641033472"/>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875995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200" dirty="0"/>
              <a:t>Value Added of Undocumented Immigrants Work by Industry (Total Value Added</a:t>
            </a:r>
            <a:r>
              <a:rPr lang="en-US" sz="1200" baseline="0" dirty="0"/>
              <a:t> </a:t>
            </a:r>
            <a:r>
              <a:rPr lang="en-US" sz="1200" baseline="0" dirty="0">
                <a:solidFill>
                  <a:schemeClr val="tx1"/>
                </a:solidFill>
              </a:rPr>
              <a:t>Around $3.3 </a:t>
            </a:r>
            <a:r>
              <a:rPr lang="en-US" sz="1200" baseline="0" dirty="0"/>
              <a:t>Billion)</a:t>
            </a:r>
            <a:endParaRPr lang="en-US" sz="1200" dirty="0"/>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bar"/>
        <c:grouping val="clustered"/>
        <c:varyColors val="0"/>
        <c:ser>
          <c:idx val="0"/>
          <c:order val="0"/>
          <c:tx>
            <c:strRef>
              <c:f>'Value Added over GDP by Ind'!$B$4:$B$5</c:f>
              <c:strCache>
                <c:ptCount val="2"/>
                <c:pt idx="0">
                  <c:v>Immigrant IMPLAN Value Added in Ventura County</c:v>
                </c:pt>
                <c:pt idx="1">
                  <c:v>Direct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dLbl>
              <c:idx val="1"/>
              <c:layout>
                <c:manualLayout>
                  <c:x val="0"/>
                  <c:y val="2.87999702499323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6EE-4E93-ACB5-149CCEDD9CE2}"/>
                </c:ext>
              </c:extLst>
            </c:dLbl>
            <c:dLbl>
              <c:idx val="2"/>
              <c:layout>
                <c:manualLayout>
                  <c:x val="6.6445182724252493E-3"/>
                  <c:y val="1.43988513571427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6EE-4E93-ACB5-149CCEDD9CE2}"/>
                </c:ext>
              </c:extLst>
            </c:dLbl>
            <c:dLbl>
              <c:idx val="5"/>
              <c:layout>
                <c:manualLayout>
                  <c:x val="0"/>
                  <c:y val="2.87999702499323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6EE-4E93-ACB5-149CCEDD9CE2}"/>
                </c:ext>
              </c:extLst>
            </c:dLbl>
            <c:dLbl>
              <c:idx val="10"/>
              <c:layout>
                <c:manualLayout>
                  <c:x val="2.7411664688724528E-2"/>
                  <c:y val="5.75970344616434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6EE-4E93-ACB5-149CCEDD9CE2}"/>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'Value Added over GDP by Ind'!$A$6:$A$16</c:f>
              <c:strCache>
                <c:ptCount val="11"/>
                <c:pt idx="0">
                  <c:v>Agriculture</c:v>
                </c:pt>
                <c:pt idx="1">
                  <c:v>Construction</c:v>
                </c:pt>
                <c:pt idx="2">
                  <c:v>Manufacturing</c:v>
                </c:pt>
                <c:pt idx="3">
                  <c:v>Transportation &amp; Warehousing</c:v>
                </c:pt>
                <c:pt idx="4">
                  <c:v>Wholesale Trade</c:v>
                </c:pt>
                <c:pt idx="5">
                  <c:v>Retail Trade</c:v>
                </c:pt>
                <c:pt idx="6">
                  <c:v>Finance, Insurance and Real Estate</c:v>
                </c:pt>
                <c:pt idx="7">
                  <c:v>Professional Services</c:v>
                </c:pt>
                <c:pt idx="8">
                  <c:v>Education &amp; Health Services</c:v>
                </c:pt>
                <c:pt idx="9">
                  <c:v>Information</c:v>
                </c:pt>
                <c:pt idx="10">
                  <c:v>Other Services</c:v>
                </c:pt>
              </c:strCache>
            </c:strRef>
          </c:cat>
          <c:val>
            <c:numRef>
              <c:f>'Value Added over GDP by Ind'!$B$6:$B$16</c:f>
              <c:numCache>
                <c:formatCode>_-[$$-409]* #,##0_ ;_-[$$-409]* \-#,##0\ ;_-[$$-409]* "-"??_ ;_-@_ </c:formatCode>
                <c:ptCount val="11"/>
                <c:pt idx="0">
                  <c:v>859226307.94000006</c:v>
                </c:pt>
                <c:pt idx="1">
                  <c:v>346168141.93000001</c:v>
                </c:pt>
                <c:pt idx="2">
                  <c:v>522508417.26999998</c:v>
                </c:pt>
                <c:pt idx="3">
                  <c:v>32914823.620000001</c:v>
                </c:pt>
                <c:pt idx="4">
                  <c:v>468802850.55000001</c:v>
                </c:pt>
                <c:pt idx="5">
                  <c:v>532604885.06</c:v>
                </c:pt>
                <c:pt idx="6">
                  <c:v>58305380.479999997</c:v>
                </c:pt>
                <c:pt idx="7">
                  <c:v>202872358.44</c:v>
                </c:pt>
                <c:pt idx="8">
                  <c:v>69019809.170000002</c:v>
                </c:pt>
                <c:pt idx="9">
                  <c:v>29230832.920000002</c:v>
                </c:pt>
                <c:pt idx="10">
                  <c:v>192166974.37</c:v>
                </c:pt>
              </c:numCache>
            </c:numRef>
          </c:val>
          <c:extLst>
            <c:ext xmlns:c16="http://schemas.microsoft.com/office/drawing/2014/chart" uri="{C3380CC4-5D6E-409C-BE32-E72D297353CC}">
              <c16:uniqueId val="{00000004-C6EE-4E93-ACB5-149CCEDD9CE2}"/>
            </c:ext>
          </c:extLst>
        </c:ser>
        <c:dLbls>
          <c:showLegendKey val="0"/>
          <c:showVal val="1"/>
          <c:showCatName val="0"/>
          <c:showSerName val="0"/>
          <c:showPercent val="0"/>
          <c:showBubbleSize val="0"/>
        </c:dLbls>
        <c:gapWidth val="150"/>
        <c:axId val="1242856623"/>
        <c:axId val="479376495"/>
      </c:barChart>
      <c:catAx>
        <c:axId val="1242856623"/>
        <c:scaling>
          <c:orientation val="maxMin"/>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79376495"/>
        <c:crosses val="autoZero"/>
        <c:auto val="1"/>
        <c:lblAlgn val="ctr"/>
        <c:lblOffset val="100"/>
        <c:noMultiLvlLbl val="0"/>
      </c:catAx>
      <c:valAx>
        <c:axId val="479376495"/>
        <c:scaling>
          <c:orientation val="minMax"/>
        </c:scaling>
        <c:delete val="1"/>
        <c:axPos val="b"/>
        <c:numFmt formatCode="_-[$$-409]* #,##0_ ;_-[$$-409]* \-#,##0\ ;_-[$$-409]* &quot;-&quot;??_ ;_-@_ " sourceLinked="1"/>
        <c:majorTickMark val="none"/>
        <c:minorTickMark val="none"/>
        <c:tickLblPos val="nextTo"/>
        <c:crossAx val="1242856623"/>
        <c:crosses val="max"/>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200" dirty="0"/>
              <a:t>Impact of Value Added of Undocumented Immigrants Work over </a:t>
            </a:r>
            <a:r>
              <a:rPr lang="en-US" sz="1200" dirty="0">
                <a:solidFill>
                  <a:schemeClr val="tx1"/>
                </a:solidFill>
              </a:rPr>
              <a:t>Ventura County </a:t>
            </a:r>
            <a:r>
              <a:rPr lang="en-US" sz="1200" dirty="0"/>
              <a:t>Gross Domestics Products (GDP) by Industry</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bar"/>
        <c:grouping val="clustered"/>
        <c:varyColors val="0"/>
        <c:ser>
          <c:idx val="0"/>
          <c:order val="0"/>
          <c:tx>
            <c:strRef>
              <c:f>'Value Added over GDP by Ind'!$B$56</c:f>
              <c:strCache>
                <c:ptCount val="1"/>
                <c:pt idx="0">
                  <c:v>Direct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dLbl>
              <c:idx val="0"/>
              <c:layout>
                <c:manualLayout>
                  <c:x val="-1.450985026558129E-16"/>
                  <c:y val="2.29226361031518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BE4-44B0-9280-11A32F4DCC42}"/>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'Value Added over GDP by Ind'!$A$57:$A$67</c:f>
              <c:strCache>
                <c:ptCount val="11"/>
                <c:pt idx="0">
                  <c:v>Agriculture</c:v>
                </c:pt>
                <c:pt idx="1">
                  <c:v>Construction</c:v>
                </c:pt>
                <c:pt idx="2">
                  <c:v>Manufacturing</c:v>
                </c:pt>
                <c:pt idx="3">
                  <c:v>Transportation &amp; Warehousing</c:v>
                </c:pt>
                <c:pt idx="4">
                  <c:v>Wholesale Trade</c:v>
                </c:pt>
                <c:pt idx="5">
                  <c:v>Retail Trade</c:v>
                </c:pt>
                <c:pt idx="6">
                  <c:v>Finance, Insurance and Real Estate</c:v>
                </c:pt>
                <c:pt idx="7">
                  <c:v>Professional Services</c:v>
                </c:pt>
                <c:pt idx="8">
                  <c:v>Education &amp; Health Services</c:v>
                </c:pt>
                <c:pt idx="9">
                  <c:v>Information</c:v>
                </c:pt>
                <c:pt idx="10">
                  <c:v>Other Services</c:v>
                </c:pt>
              </c:strCache>
            </c:strRef>
          </c:cat>
          <c:val>
            <c:numRef>
              <c:f>'Value Added over GDP by Ind'!$B$57:$B$67</c:f>
              <c:numCache>
                <c:formatCode>0%</c:formatCode>
                <c:ptCount val="11"/>
                <c:pt idx="0">
                  <c:v>0.56787104599603366</c:v>
                </c:pt>
                <c:pt idx="1">
                  <c:v>0.12984689365872232</c:v>
                </c:pt>
                <c:pt idx="2">
                  <c:v>0.10347330415243203</c:v>
                </c:pt>
                <c:pt idx="3">
                  <c:v>3.2412507131998058E-2</c:v>
                </c:pt>
                <c:pt idx="4">
                  <c:v>0.10973560997272087</c:v>
                </c:pt>
                <c:pt idx="5">
                  <c:v>0.13158290333869457</c:v>
                </c:pt>
                <c:pt idx="6">
                  <c:v>5.3911401134307049E-3</c:v>
                </c:pt>
                <c:pt idx="7">
                  <c:v>4.5470126312908393E-2</c:v>
                </c:pt>
                <c:pt idx="8">
                  <c:v>1.592404084685101E-2</c:v>
                </c:pt>
                <c:pt idx="9">
                  <c:v>2.3581969294001737E-2</c:v>
                </c:pt>
                <c:pt idx="10">
                  <c:v>0.11200589200004851</c:v>
                </c:pt>
              </c:numCache>
            </c:numRef>
          </c:val>
          <c:extLst>
            <c:ext xmlns:c16="http://schemas.microsoft.com/office/drawing/2014/chart" uri="{C3380CC4-5D6E-409C-BE32-E72D297353CC}">
              <c16:uniqueId val="{00000000-7BE4-44B0-9280-11A32F4DCC42}"/>
            </c:ext>
          </c:extLst>
        </c:ser>
        <c:dLbls>
          <c:showLegendKey val="0"/>
          <c:showVal val="1"/>
          <c:showCatName val="0"/>
          <c:showSerName val="0"/>
          <c:showPercent val="0"/>
          <c:showBubbleSize val="0"/>
        </c:dLbls>
        <c:gapWidth val="150"/>
        <c:axId val="1242856623"/>
        <c:axId val="479376495"/>
      </c:barChart>
      <c:catAx>
        <c:axId val="1242856623"/>
        <c:scaling>
          <c:orientation val="maxMin"/>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79376495"/>
        <c:crosses val="autoZero"/>
        <c:auto val="1"/>
        <c:lblAlgn val="ctr"/>
        <c:lblOffset val="100"/>
        <c:noMultiLvlLbl val="0"/>
      </c:catAx>
      <c:valAx>
        <c:axId val="479376495"/>
        <c:scaling>
          <c:orientation val="minMax"/>
        </c:scaling>
        <c:delete val="1"/>
        <c:axPos val="b"/>
        <c:numFmt formatCode="0%" sourceLinked="1"/>
        <c:majorTickMark val="none"/>
        <c:minorTickMark val="none"/>
        <c:tickLblPos val="nextTo"/>
        <c:crossAx val="1242856623"/>
        <c:crosses val="max"/>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dirty="0"/>
              <a:t>Undocumented Immigrants IMPLAN Employment Impact in </a:t>
            </a:r>
          </a:p>
          <a:p>
            <a:pPr>
              <a:defRPr/>
            </a:pPr>
            <a:r>
              <a:rPr lang="en-US" dirty="0">
                <a:solidFill>
                  <a:schemeClr val="tx1"/>
                </a:solidFill>
              </a:rPr>
              <a:t>Ventura County</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8.1446320301665348E-2"/>
          <c:y val="0.13480779357556608"/>
          <c:w val="0.89963082671434624"/>
          <c:h val="0.4770630764361406"/>
        </c:manualLayout>
      </c:layout>
      <c:barChart>
        <c:barDir val="col"/>
        <c:grouping val="stacked"/>
        <c:varyColors val="0"/>
        <c:ser>
          <c:idx val="0"/>
          <c:order val="0"/>
          <c:tx>
            <c:strRef>
              <c:f>'Impact by Industry'!$B$2</c:f>
              <c:strCache>
                <c:ptCount val="1"/>
                <c:pt idx="0">
                  <c:v>Direct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'Impact by Industry'!$A$3:$A$13</c:f>
              <c:strCache>
                <c:ptCount val="11"/>
                <c:pt idx="0">
                  <c:v>Agriculture</c:v>
                </c:pt>
                <c:pt idx="1">
                  <c:v>Construction</c:v>
                </c:pt>
                <c:pt idx="2">
                  <c:v>Manufacturing</c:v>
                </c:pt>
                <c:pt idx="3">
                  <c:v>Transportation &amp; Warehousing</c:v>
                </c:pt>
                <c:pt idx="4">
                  <c:v>Wholesale Trade</c:v>
                </c:pt>
                <c:pt idx="5">
                  <c:v>Retail Trade</c:v>
                </c:pt>
                <c:pt idx="6">
                  <c:v>Finance, Insurance and Real Estate</c:v>
                </c:pt>
                <c:pt idx="7">
                  <c:v>Professional Services</c:v>
                </c:pt>
                <c:pt idx="8">
                  <c:v>Education &amp; Health Services</c:v>
                </c:pt>
                <c:pt idx="9">
                  <c:v>Information</c:v>
                </c:pt>
                <c:pt idx="10">
                  <c:v>Other Services</c:v>
                </c:pt>
              </c:strCache>
            </c:strRef>
          </c:cat>
          <c:val>
            <c:numRef>
              <c:f>'Impact by Industry'!$B$3:$B$13</c:f>
              <c:numCache>
                <c:formatCode>0</c:formatCode>
                <c:ptCount val="11"/>
                <c:pt idx="0">
                  <c:v>12789</c:v>
                </c:pt>
                <c:pt idx="1">
                  <c:v>3530</c:v>
                </c:pt>
                <c:pt idx="2">
                  <c:v>3943</c:v>
                </c:pt>
                <c:pt idx="3">
                  <c:v>560</c:v>
                </c:pt>
                <c:pt idx="4">
                  <c:v>1464</c:v>
                </c:pt>
                <c:pt idx="5">
                  <c:v>5980</c:v>
                </c:pt>
                <c:pt idx="6">
                  <c:v>482</c:v>
                </c:pt>
                <c:pt idx="7">
                  <c:v>1802</c:v>
                </c:pt>
                <c:pt idx="8">
                  <c:v>966</c:v>
                </c:pt>
                <c:pt idx="9">
                  <c:v>499</c:v>
                </c:pt>
                <c:pt idx="10">
                  <c:v>3477</c:v>
                </c:pt>
              </c:numCache>
            </c:numRef>
          </c:val>
          <c:extLst>
            <c:ext xmlns:c16="http://schemas.microsoft.com/office/drawing/2014/chart" uri="{C3380CC4-5D6E-409C-BE32-E72D297353CC}">
              <c16:uniqueId val="{00000000-F721-4662-B367-703BB875C681}"/>
            </c:ext>
          </c:extLst>
        </c:ser>
        <c:ser>
          <c:idx val="1"/>
          <c:order val="1"/>
          <c:tx>
            <c:strRef>
              <c:f>'Impact by Industry'!$C$2</c:f>
              <c:strCache>
                <c:ptCount val="1"/>
                <c:pt idx="0">
                  <c:v>Indirect</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strRef>
              <c:f>'Impact by Industry'!$A$3:$A$13</c:f>
              <c:strCache>
                <c:ptCount val="11"/>
                <c:pt idx="0">
                  <c:v>Agriculture</c:v>
                </c:pt>
                <c:pt idx="1">
                  <c:v>Construction</c:v>
                </c:pt>
                <c:pt idx="2">
                  <c:v>Manufacturing</c:v>
                </c:pt>
                <c:pt idx="3">
                  <c:v>Transportation &amp; Warehousing</c:v>
                </c:pt>
                <c:pt idx="4">
                  <c:v>Wholesale Trade</c:v>
                </c:pt>
                <c:pt idx="5">
                  <c:v>Retail Trade</c:v>
                </c:pt>
                <c:pt idx="6">
                  <c:v>Finance, Insurance and Real Estate</c:v>
                </c:pt>
                <c:pt idx="7">
                  <c:v>Professional Services</c:v>
                </c:pt>
                <c:pt idx="8">
                  <c:v>Education &amp; Health Services</c:v>
                </c:pt>
                <c:pt idx="9">
                  <c:v>Information</c:v>
                </c:pt>
                <c:pt idx="10">
                  <c:v>Other Services</c:v>
                </c:pt>
              </c:strCache>
            </c:strRef>
          </c:cat>
          <c:val>
            <c:numRef>
              <c:f>'Impact by Industry'!$C$3:$C$13</c:f>
              <c:numCache>
                <c:formatCode>0</c:formatCode>
                <c:ptCount val="11"/>
                <c:pt idx="0">
                  <c:v>637.71</c:v>
                </c:pt>
                <c:pt idx="1">
                  <c:v>907.95</c:v>
                </c:pt>
                <c:pt idx="2">
                  <c:v>2264.44</c:v>
                </c:pt>
                <c:pt idx="3">
                  <c:v>107.96</c:v>
                </c:pt>
                <c:pt idx="4">
                  <c:v>830.51</c:v>
                </c:pt>
                <c:pt idx="5">
                  <c:v>987.4</c:v>
                </c:pt>
                <c:pt idx="6">
                  <c:v>232.23</c:v>
                </c:pt>
                <c:pt idx="7">
                  <c:v>493.55</c:v>
                </c:pt>
                <c:pt idx="8">
                  <c:v>123.41</c:v>
                </c:pt>
                <c:pt idx="9">
                  <c:v>287.64</c:v>
                </c:pt>
                <c:pt idx="10">
                  <c:v>218.07</c:v>
                </c:pt>
              </c:numCache>
            </c:numRef>
          </c:val>
          <c:extLst>
            <c:ext xmlns:c16="http://schemas.microsoft.com/office/drawing/2014/chart" uri="{C3380CC4-5D6E-409C-BE32-E72D297353CC}">
              <c16:uniqueId val="{00000001-F721-4662-B367-703BB875C681}"/>
            </c:ext>
          </c:extLst>
        </c:ser>
        <c:ser>
          <c:idx val="2"/>
          <c:order val="2"/>
          <c:tx>
            <c:strRef>
              <c:f>'Impact by Industry'!$D$2</c:f>
              <c:strCache>
                <c:ptCount val="1"/>
                <c:pt idx="0">
                  <c:v>Induced</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cat>
            <c:strRef>
              <c:f>'Impact by Industry'!$A$3:$A$13</c:f>
              <c:strCache>
                <c:ptCount val="11"/>
                <c:pt idx="0">
                  <c:v>Agriculture</c:v>
                </c:pt>
                <c:pt idx="1">
                  <c:v>Construction</c:v>
                </c:pt>
                <c:pt idx="2">
                  <c:v>Manufacturing</c:v>
                </c:pt>
                <c:pt idx="3">
                  <c:v>Transportation &amp; Warehousing</c:v>
                </c:pt>
                <c:pt idx="4">
                  <c:v>Wholesale Trade</c:v>
                </c:pt>
                <c:pt idx="5">
                  <c:v>Retail Trade</c:v>
                </c:pt>
                <c:pt idx="6">
                  <c:v>Finance, Insurance and Real Estate</c:v>
                </c:pt>
                <c:pt idx="7">
                  <c:v>Professional Services</c:v>
                </c:pt>
                <c:pt idx="8">
                  <c:v>Education &amp; Health Services</c:v>
                </c:pt>
                <c:pt idx="9">
                  <c:v>Information</c:v>
                </c:pt>
                <c:pt idx="10">
                  <c:v>Other Services</c:v>
                </c:pt>
              </c:strCache>
            </c:strRef>
          </c:cat>
          <c:val>
            <c:numRef>
              <c:f>'Impact by Industry'!$D$3:$D$13</c:f>
              <c:numCache>
                <c:formatCode>0</c:formatCode>
                <c:ptCount val="11"/>
                <c:pt idx="0">
                  <c:v>2193.4</c:v>
                </c:pt>
                <c:pt idx="1">
                  <c:v>1022.9</c:v>
                </c:pt>
                <c:pt idx="2">
                  <c:v>1611.06</c:v>
                </c:pt>
                <c:pt idx="3">
                  <c:v>93.41</c:v>
                </c:pt>
                <c:pt idx="4">
                  <c:v>608.36</c:v>
                </c:pt>
                <c:pt idx="5">
                  <c:v>1205.67</c:v>
                </c:pt>
                <c:pt idx="6">
                  <c:v>160.28</c:v>
                </c:pt>
                <c:pt idx="7">
                  <c:v>654.07000000000005</c:v>
                </c:pt>
                <c:pt idx="8">
                  <c:v>226.1</c:v>
                </c:pt>
                <c:pt idx="9">
                  <c:v>107.51</c:v>
                </c:pt>
                <c:pt idx="10">
                  <c:v>595.26</c:v>
                </c:pt>
              </c:numCache>
            </c:numRef>
          </c:val>
          <c:extLst>
            <c:ext xmlns:c16="http://schemas.microsoft.com/office/drawing/2014/chart" uri="{C3380CC4-5D6E-409C-BE32-E72D297353CC}">
              <c16:uniqueId val="{00000002-F721-4662-B367-703BB875C681}"/>
            </c:ext>
          </c:extLst>
        </c:ser>
        <c:dLbls>
          <c:showLegendKey val="0"/>
          <c:showVal val="0"/>
          <c:showCatName val="0"/>
          <c:showSerName val="0"/>
          <c:showPercent val="0"/>
          <c:showBubbleSize val="0"/>
        </c:dLbls>
        <c:gapWidth val="150"/>
        <c:overlap val="100"/>
        <c:axId val="1242856623"/>
        <c:axId val="479376495"/>
      </c:barChart>
      <c:catAx>
        <c:axId val="1242856623"/>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79376495"/>
        <c:crosses val="autoZero"/>
        <c:auto val="1"/>
        <c:lblAlgn val="ctr"/>
        <c:lblOffset val="100"/>
        <c:noMultiLvlLbl val="0"/>
      </c:catAx>
      <c:valAx>
        <c:axId val="479376495"/>
        <c:scaling>
          <c:orientation val="minMax"/>
        </c:scaling>
        <c:delete val="1"/>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crossAx val="1242856623"/>
        <c:crosses val="autoZero"/>
        <c:crossBetween val="between"/>
      </c:valAx>
      <c:dTable>
        <c:showHorzBorder val="1"/>
        <c:showVertBorder val="1"/>
        <c:showOutline val="1"/>
        <c:showKeys val="1"/>
        <c:spPr>
          <a:noFill/>
          <a:ln w="9525">
            <a:solidFill>
              <a:schemeClr val="tx2">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b="1">
                <a:solidFill>
                  <a:schemeClr val="tx1"/>
                </a:solidFill>
                <a:latin typeface="Times New Roman" panose="02020603050405020304" pitchFamily="18" charset="0"/>
                <a:cs typeface="Times New Roman" panose="02020603050405020304" pitchFamily="18" charset="0"/>
              </a:rPr>
              <a:t>Proportion of Undocumented Families Over Total County's Population and Living With US-Born Children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bar"/>
        <c:grouping val="clustered"/>
        <c:varyColors val="0"/>
        <c:ser>
          <c:idx val="0"/>
          <c:order val="0"/>
          <c:tx>
            <c:strRef>
              <c:f>'Famiy_Undoc and Citizen'!$J$25</c:f>
              <c:strCache>
                <c:ptCount val="1"/>
                <c:pt idx="0">
                  <c:v>Percentages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'Famiy_Undoc and Citizen'!$I$26:$I$27</c:f>
              <c:strCache>
                <c:ptCount val="2"/>
                <c:pt idx="0">
                  <c:v>Proportion of Famlies Over County's Population </c:v>
                </c:pt>
                <c:pt idx="1">
                  <c:v>Proportion of U.S.-Born Living With Their Undocumented Parents</c:v>
                </c:pt>
              </c:strCache>
            </c:strRef>
          </c:cat>
          <c:val>
            <c:numRef>
              <c:f>'Famiy_Undoc and Citizen'!$J$26:$J$27</c:f>
              <c:numCache>
                <c:formatCode>0.0%</c:formatCode>
                <c:ptCount val="2"/>
                <c:pt idx="0">
                  <c:v>0.10091274230853411</c:v>
                </c:pt>
                <c:pt idx="1">
                  <c:v>0.42439945132888612</c:v>
                </c:pt>
              </c:numCache>
            </c:numRef>
          </c:val>
          <c:extLst>
            <c:ext xmlns:c16="http://schemas.microsoft.com/office/drawing/2014/chart" uri="{C3380CC4-5D6E-409C-BE32-E72D297353CC}">
              <c16:uniqueId val="{00000000-A2B4-4133-AB8C-6E639F578326}"/>
            </c:ext>
          </c:extLst>
        </c:ser>
        <c:dLbls>
          <c:showLegendKey val="0"/>
          <c:showVal val="0"/>
          <c:showCatName val="0"/>
          <c:showSerName val="0"/>
          <c:showPercent val="0"/>
          <c:showBubbleSize val="0"/>
        </c:dLbls>
        <c:gapWidth val="182"/>
        <c:axId val="398871088"/>
        <c:axId val="309961504"/>
      </c:barChart>
      <c:catAx>
        <c:axId val="3988710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09961504"/>
        <c:crosses val="autoZero"/>
        <c:auto val="1"/>
        <c:lblAlgn val="ctr"/>
        <c:lblOffset val="100"/>
        <c:noMultiLvlLbl val="0"/>
      </c:catAx>
      <c:valAx>
        <c:axId val="309961504"/>
        <c:scaling>
          <c:orientation val="minMax"/>
        </c:scaling>
        <c:delete val="1"/>
        <c:axPos val="b"/>
        <c:numFmt formatCode="0.0%" sourceLinked="1"/>
        <c:majorTickMark val="none"/>
        <c:minorTickMark val="none"/>
        <c:tickLblPos val="nextTo"/>
        <c:crossAx val="398871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dirty="0"/>
              <a:t>Undocumented Immigrants IMPLAN Labor Income in </a:t>
            </a:r>
            <a:r>
              <a:rPr lang="en-US" dirty="0">
                <a:solidFill>
                  <a:schemeClr val="tx1"/>
                </a:solidFill>
              </a:rPr>
              <a:t>Ventura County</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stacked"/>
        <c:varyColors val="0"/>
        <c:ser>
          <c:idx val="0"/>
          <c:order val="0"/>
          <c:tx>
            <c:strRef>
              <c:f>'Impact by Industry'!$B$21</c:f>
              <c:strCache>
                <c:ptCount val="1"/>
                <c:pt idx="0">
                  <c:v>Direct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'Impact by Industry'!$A$22:$A$32</c:f>
              <c:strCache>
                <c:ptCount val="11"/>
                <c:pt idx="0">
                  <c:v>Agriculture</c:v>
                </c:pt>
                <c:pt idx="1">
                  <c:v>Construction</c:v>
                </c:pt>
                <c:pt idx="2">
                  <c:v>Manufacturing</c:v>
                </c:pt>
                <c:pt idx="3">
                  <c:v>Transportation &amp; Warehousing</c:v>
                </c:pt>
                <c:pt idx="4">
                  <c:v>Wholesale Trade</c:v>
                </c:pt>
                <c:pt idx="5">
                  <c:v>Retail Trade</c:v>
                </c:pt>
                <c:pt idx="6">
                  <c:v>Finance, Insurance and Real Estate</c:v>
                </c:pt>
                <c:pt idx="7">
                  <c:v>Professional Services</c:v>
                </c:pt>
                <c:pt idx="8">
                  <c:v>Education &amp; Health Services</c:v>
                </c:pt>
                <c:pt idx="9">
                  <c:v>Information</c:v>
                </c:pt>
                <c:pt idx="10">
                  <c:v>Other Services</c:v>
                </c:pt>
              </c:strCache>
            </c:strRef>
          </c:cat>
          <c:val>
            <c:numRef>
              <c:f>'Impact by Industry'!$B$22:$B$32</c:f>
              <c:numCache>
                <c:formatCode>_-[$$-409]* #,##0_ ;_-[$$-409]* \-#,##0\ ;_-[$$-409]* "-"??_ ;_-@_ </c:formatCode>
                <c:ptCount val="11"/>
                <c:pt idx="0">
                  <c:v>631419327.5</c:v>
                </c:pt>
                <c:pt idx="1">
                  <c:v>251872396.69999999</c:v>
                </c:pt>
                <c:pt idx="2">
                  <c:v>335895982.13</c:v>
                </c:pt>
                <c:pt idx="3">
                  <c:v>21816387.420000002</c:v>
                </c:pt>
                <c:pt idx="4">
                  <c:v>130792167.34</c:v>
                </c:pt>
                <c:pt idx="5">
                  <c:v>305068396.00999999</c:v>
                </c:pt>
                <c:pt idx="6">
                  <c:v>31662026.41</c:v>
                </c:pt>
                <c:pt idx="7">
                  <c:v>161770451.00999999</c:v>
                </c:pt>
                <c:pt idx="8">
                  <c:v>60818992.299999997</c:v>
                </c:pt>
                <c:pt idx="9">
                  <c:v>14918133.550000001</c:v>
                </c:pt>
                <c:pt idx="10">
                  <c:v>165340988.22999999</c:v>
                </c:pt>
              </c:numCache>
            </c:numRef>
          </c:val>
          <c:extLst>
            <c:ext xmlns:c16="http://schemas.microsoft.com/office/drawing/2014/chart" uri="{C3380CC4-5D6E-409C-BE32-E72D297353CC}">
              <c16:uniqueId val="{00000000-9232-46C5-8A65-266770B3063D}"/>
            </c:ext>
          </c:extLst>
        </c:ser>
        <c:ser>
          <c:idx val="1"/>
          <c:order val="1"/>
          <c:tx>
            <c:strRef>
              <c:f>'Impact by Industry'!$C$21</c:f>
              <c:strCache>
                <c:ptCount val="1"/>
                <c:pt idx="0">
                  <c:v>Indirect</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strRef>
              <c:f>'Impact by Industry'!$A$22:$A$32</c:f>
              <c:strCache>
                <c:ptCount val="11"/>
                <c:pt idx="0">
                  <c:v>Agriculture</c:v>
                </c:pt>
                <c:pt idx="1">
                  <c:v>Construction</c:v>
                </c:pt>
                <c:pt idx="2">
                  <c:v>Manufacturing</c:v>
                </c:pt>
                <c:pt idx="3">
                  <c:v>Transportation &amp; Warehousing</c:v>
                </c:pt>
                <c:pt idx="4">
                  <c:v>Wholesale Trade</c:v>
                </c:pt>
                <c:pt idx="5">
                  <c:v>Retail Trade</c:v>
                </c:pt>
                <c:pt idx="6">
                  <c:v>Finance, Insurance and Real Estate</c:v>
                </c:pt>
                <c:pt idx="7">
                  <c:v>Professional Services</c:v>
                </c:pt>
                <c:pt idx="8">
                  <c:v>Education &amp; Health Services</c:v>
                </c:pt>
                <c:pt idx="9">
                  <c:v>Information</c:v>
                </c:pt>
                <c:pt idx="10">
                  <c:v>Other Services</c:v>
                </c:pt>
              </c:strCache>
            </c:strRef>
          </c:cat>
          <c:val>
            <c:numRef>
              <c:f>'Impact by Industry'!$C$22:$C$32</c:f>
              <c:numCache>
                <c:formatCode>_-[$$-409]* #,##0_ ;_-[$$-409]* \-#,##0\ ;_-[$$-409]* "-"??_ ;_-@_ </c:formatCode>
                <c:ptCount val="11"/>
                <c:pt idx="0">
                  <c:v>42961733.149999999</c:v>
                </c:pt>
                <c:pt idx="1">
                  <c:v>61155144.450000003</c:v>
                </c:pt>
                <c:pt idx="2">
                  <c:v>159422255.43000001</c:v>
                </c:pt>
                <c:pt idx="3">
                  <c:v>6980821.8799999999</c:v>
                </c:pt>
                <c:pt idx="4">
                  <c:v>56874062.479999997</c:v>
                </c:pt>
                <c:pt idx="5">
                  <c:v>66535333.049999997</c:v>
                </c:pt>
                <c:pt idx="6">
                  <c:v>17036576.969999999</c:v>
                </c:pt>
                <c:pt idx="7">
                  <c:v>39016589.950000003</c:v>
                </c:pt>
                <c:pt idx="8">
                  <c:v>9178493.7799999993</c:v>
                </c:pt>
                <c:pt idx="9">
                  <c:v>18305447.329999998</c:v>
                </c:pt>
                <c:pt idx="10">
                  <c:v>15704581.67</c:v>
                </c:pt>
              </c:numCache>
            </c:numRef>
          </c:val>
          <c:extLst>
            <c:ext xmlns:c16="http://schemas.microsoft.com/office/drawing/2014/chart" uri="{C3380CC4-5D6E-409C-BE32-E72D297353CC}">
              <c16:uniqueId val="{00000001-9232-46C5-8A65-266770B3063D}"/>
            </c:ext>
          </c:extLst>
        </c:ser>
        <c:ser>
          <c:idx val="2"/>
          <c:order val="2"/>
          <c:tx>
            <c:strRef>
              <c:f>'Impact by Industry'!$D$21</c:f>
              <c:strCache>
                <c:ptCount val="1"/>
                <c:pt idx="0">
                  <c:v>Induced</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cat>
            <c:strRef>
              <c:f>'Impact by Industry'!$A$22:$A$32</c:f>
              <c:strCache>
                <c:ptCount val="11"/>
                <c:pt idx="0">
                  <c:v>Agriculture</c:v>
                </c:pt>
                <c:pt idx="1">
                  <c:v>Construction</c:v>
                </c:pt>
                <c:pt idx="2">
                  <c:v>Manufacturing</c:v>
                </c:pt>
                <c:pt idx="3">
                  <c:v>Transportation &amp; Warehousing</c:v>
                </c:pt>
                <c:pt idx="4">
                  <c:v>Wholesale Trade</c:v>
                </c:pt>
                <c:pt idx="5">
                  <c:v>Retail Trade</c:v>
                </c:pt>
                <c:pt idx="6">
                  <c:v>Finance, Insurance and Real Estate</c:v>
                </c:pt>
                <c:pt idx="7">
                  <c:v>Professional Services</c:v>
                </c:pt>
                <c:pt idx="8">
                  <c:v>Education &amp; Health Services</c:v>
                </c:pt>
                <c:pt idx="9">
                  <c:v>Information</c:v>
                </c:pt>
                <c:pt idx="10">
                  <c:v>Other Services</c:v>
                </c:pt>
              </c:strCache>
            </c:strRef>
          </c:cat>
          <c:val>
            <c:numRef>
              <c:f>'Impact by Industry'!$D$22:$D$32</c:f>
              <c:numCache>
                <c:formatCode>_-[$$-409]* #,##0_ ;_-[$$-409]* \-#,##0\ ;_-[$$-409]* "-"??_ ;_-@_ </c:formatCode>
                <c:ptCount val="11"/>
                <c:pt idx="0">
                  <c:v>148235518.72999999</c:v>
                </c:pt>
                <c:pt idx="1">
                  <c:v>69133052.950000003</c:v>
                </c:pt>
                <c:pt idx="2">
                  <c:v>108870027.47</c:v>
                </c:pt>
                <c:pt idx="3">
                  <c:v>6312361.4100000001</c:v>
                </c:pt>
                <c:pt idx="4">
                  <c:v>41110132.009999998</c:v>
                </c:pt>
                <c:pt idx="5">
                  <c:v>81478053.260000005</c:v>
                </c:pt>
                <c:pt idx="6">
                  <c:v>10833723.279999999</c:v>
                </c:pt>
                <c:pt idx="7">
                  <c:v>44203463.060000002</c:v>
                </c:pt>
                <c:pt idx="8">
                  <c:v>15278330.949999999</c:v>
                </c:pt>
                <c:pt idx="9">
                  <c:v>7264234.5300000003</c:v>
                </c:pt>
                <c:pt idx="10">
                  <c:v>40235625.810000002</c:v>
                </c:pt>
              </c:numCache>
            </c:numRef>
          </c:val>
          <c:extLst>
            <c:ext xmlns:c16="http://schemas.microsoft.com/office/drawing/2014/chart" uri="{C3380CC4-5D6E-409C-BE32-E72D297353CC}">
              <c16:uniqueId val="{00000002-9232-46C5-8A65-266770B3063D}"/>
            </c:ext>
          </c:extLst>
        </c:ser>
        <c:dLbls>
          <c:showLegendKey val="0"/>
          <c:showVal val="0"/>
          <c:showCatName val="0"/>
          <c:showSerName val="0"/>
          <c:showPercent val="0"/>
          <c:showBubbleSize val="0"/>
        </c:dLbls>
        <c:gapWidth val="150"/>
        <c:overlap val="100"/>
        <c:axId val="1242856623"/>
        <c:axId val="479376495"/>
      </c:barChart>
      <c:catAx>
        <c:axId val="1242856623"/>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79376495"/>
        <c:crosses val="autoZero"/>
        <c:auto val="1"/>
        <c:lblAlgn val="ctr"/>
        <c:lblOffset val="100"/>
        <c:noMultiLvlLbl val="0"/>
      </c:catAx>
      <c:valAx>
        <c:axId val="479376495"/>
        <c:scaling>
          <c:orientation val="minMax"/>
        </c:scaling>
        <c:delete val="1"/>
        <c:axPos val="l"/>
        <c:majorGridlines>
          <c:spPr>
            <a:ln w="9525" cap="flat" cmpd="sng" algn="ctr">
              <a:solidFill>
                <a:schemeClr val="tx2">
                  <a:lumMod val="15000"/>
                  <a:lumOff val="85000"/>
                </a:schemeClr>
              </a:solidFill>
              <a:round/>
            </a:ln>
            <a:effectLst/>
          </c:spPr>
        </c:majorGridlines>
        <c:numFmt formatCode="_-[$$-409]* #,##0_ ;_-[$$-409]* \-#,##0\ ;_-[$$-409]* &quot;-&quot;??_ ;_-@_ " sourceLinked="1"/>
        <c:majorTickMark val="none"/>
        <c:minorTickMark val="none"/>
        <c:tickLblPos val="nextTo"/>
        <c:crossAx val="1242856623"/>
        <c:crosses val="autoZero"/>
        <c:crossBetween val="between"/>
      </c:valAx>
      <c:dTable>
        <c:showHorzBorder val="1"/>
        <c:showVertBorder val="1"/>
        <c:showOutline val="1"/>
        <c:showKeys val="1"/>
        <c:spPr>
          <a:noFill/>
          <a:ln w="9525">
            <a:solidFill>
              <a:schemeClr val="tx2">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c:chart>
  <c:spPr>
    <a:noFill/>
    <a:ln>
      <a:no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200" dirty="0"/>
              <a:t>Social Security </a:t>
            </a:r>
            <a:r>
              <a:rPr lang="en-US" sz="1200" dirty="0">
                <a:solidFill>
                  <a:schemeClr val="tx1"/>
                </a:solidFill>
              </a:rPr>
              <a:t>and Other Payments that Undocumented Immigrants Pay and Never Receive Back (Direct Impact Only) ($333,408,405)</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'Social Paymentes'!$B$34</c:f>
              <c:strCache>
                <c:ptCount val="1"/>
                <c:pt idx="0">
                  <c:v>Federal Tax - Employee Compensation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dLbl>
              <c:idx val="0"/>
              <c:layout>
                <c:manualLayout>
                  <c:x val="-1.8042402202366424E-3"/>
                  <c:y val="1.10192837465564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855-40B7-B5AE-D92DB4250B8F}"/>
                </c:ext>
              </c:extLst>
            </c:dLbl>
            <c:dLbl>
              <c:idx val="1"/>
              <c:layout>
                <c:manualLayout>
                  <c:x val="-3.6084804404732849E-3"/>
                  <c:y val="1.10192837465564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855-40B7-B5AE-D92DB4250B8F}"/>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'Social Paymentes'!$A$35:$A$36</c:f>
              <c:strCache>
                <c:ptCount val="2"/>
                <c:pt idx="0">
                  <c:v>Employee Contribution ($175,709,460)</c:v>
                </c:pt>
                <c:pt idx="1">
                  <c:v>Employer Contribution ($157,698,946)</c:v>
                </c:pt>
              </c:strCache>
            </c:strRef>
          </c:cat>
          <c:val>
            <c:numRef>
              <c:f>'Social Paymentes'!$B$35:$B$36</c:f>
              <c:numCache>
                <c:formatCode>_([$$-409]* #,##0_);_([$$-409]* \(#,##0\);_([$$-409]* "-"??_);_(@_)</c:formatCode>
                <c:ptCount val="2"/>
                <c:pt idx="0">
                  <c:v>168505486.31999999</c:v>
                </c:pt>
                <c:pt idx="1">
                  <c:v>150309905.40000001</c:v>
                </c:pt>
              </c:numCache>
            </c:numRef>
          </c:val>
          <c:extLst>
            <c:ext xmlns:c16="http://schemas.microsoft.com/office/drawing/2014/chart" uri="{C3380CC4-5D6E-409C-BE32-E72D297353CC}">
              <c16:uniqueId val="{00000002-7855-40B7-B5AE-D92DB4250B8F}"/>
            </c:ext>
          </c:extLst>
        </c:ser>
        <c:ser>
          <c:idx val="1"/>
          <c:order val="1"/>
          <c:tx>
            <c:strRef>
              <c:f>'Social Paymentes'!$C$34</c:f>
              <c:strCache>
                <c:ptCount val="1"/>
                <c:pt idx="0">
                  <c:v>State Tax</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dLbl>
              <c:idx val="0"/>
              <c:layout>
                <c:manualLayout>
                  <c:x val="-7.2169608809465697E-3"/>
                  <c:y val="3.673094582185356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855-40B7-B5AE-D92DB4250B8F}"/>
                </c:ext>
              </c:extLst>
            </c:dLbl>
            <c:dLbl>
              <c:idx val="1"/>
              <c:layout>
                <c:manualLayout>
                  <c:x val="-9.0212011011832124E-3"/>
                  <c:y val="7.346189164370982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855-40B7-B5AE-D92DB4250B8F}"/>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'Social Paymentes'!$A$35:$A$36</c:f>
              <c:strCache>
                <c:ptCount val="2"/>
                <c:pt idx="0">
                  <c:v>Employee Contribution ($175,709,460)</c:v>
                </c:pt>
                <c:pt idx="1">
                  <c:v>Employer Contribution ($157,698,946)</c:v>
                </c:pt>
              </c:strCache>
            </c:strRef>
          </c:cat>
          <c:val>
            <c:numRef>
              <c:f>'Social Paymentes'!$C$35:$C$36</c:f>
              <c:numCache>
                <c:formatCode>_([$$-409]* #,##0_);_([$$-409]* \(#,##0\);_([$$-409]* "-"??_);_(@_)</c:formatCode>
                <c:ptCount val="2"/>
                <c:pt idx="0">
                  <c:v>7203973.3300000001</c:v>
                </c:pt>
                <c:pt idx="1">
                  <c:v>7389040.25</c:v>
                </c:pt>
              </c:numCache>
            </c:numRef>
          </c:val>
          <c:extLst>
            <c:ext xmlns:c16="http://schemas.microsoft.com/office/drawing/2014/chart" uri="{C3380CC4-5D6E-409C-BE32-E72D297353CC}">
              <c16:uniqueId val="{00000005-7855-40B7-B5AE-D92DB4250B8F}"/>
            </c:ext>
          </c:extLst>
        </c:ser>
        <c:dLbls>
          <c:showLegendKey val="0"/>
          <c:showVal val="1"/>
          <c:showCatName val="0"/>
          <c:showSerName val="0"/>
          <c:showPercent val="0"/>
          <c:showBubbleSize val="0"/>
        </c:dLbls>
        <c:gapWidth val="150"/>
        <c:axId val="875995936"/>
        <c:axId val="641033472"/>
      </c:barChart>
      <c:catAx>
        <c:axId val="87599593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641033472"/>
        <c:crosses val="autoZero"/>
        <c:auto val="1"/>
        <c:lblAlgn val="ctr"/>
        <c:lblOffset val="100"/>
        <c:noMultiLvlLbl val="0"/>
      </c:catAx>
      <c:valAx>
        <c:axId val="641033472"/>
        <c:scaling>
          <c:orientation val="minMax"/>
        </c:scaling>
        <c:delete val="0"/>
        <c:axPos val="l"/>
        <c:numFmt formatCode="_([$$-409]* #,##0_);_([$$-409]* \(#,##0\);_([$$-409]*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875995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sz="1400" dirty="0"/>
              <a:t>Social Security and Personal Taxes Paid by Undocumented</a:t>
            </a:r>
            <a:r>
              <a:rPr lang="en-US" sz="1400" baseline="0" dirty="0"/>
              <a:t> Immigrants by Tax Level</a:t>
            </a:r>
            <a:r>
              <a:rPr lang="en-US" sz="1400" dirty="0"/>
              <a:t> (Direct Impact Only</a:t>
            </a:r>
            <a:r>
              <a:rPr lang="en-US" sz="1400" dirty="0">
                <a:solidFill>
                  <a:schemeClr val="tx1"/>
                </a:solidFill>
              </a:rPr>
              <a:t>) ($808,802,097)</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'SS + All Personal Taxes'!$A$119</c:f>
              <c:strCache>
                <c:ptCount val="1"/>
                <c:pt idx="0">
                  <c:v>Social Insurance Tax - Employee Contribution ($175,709,460)</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dLbls>
            <c:dLbl>
              <c:idx val="0"/>
              <c:layout>
                <c:manualLayout>
                  <c:x val="0"/>
                  <c:y val="-3.11688311688312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B08-441A-9BF0-17E98AC562C9}"/>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'SS + All Personal Taxes'!$B$118:$F$118</c:f>
              <c:strCache>
                <c:ptCount val="5"/>
                <c:pt idx="0">
                  <c:v>Federal Tax ($665,523,284)</c:v>
                </c:pt>
                <c:pt idx="1">
                  <c:v>State Tax ($141,012,692)</c:v>
                </c:pt>
                <c:pt idx="2">
                  <c:v>County Tax</c:v>
                </c:pt>
                <c:pt idx="3">
                  <c:v>Sub County (General)</c:v>
                </c:pt>
                <c:pt idx="4">
                  <c:v>Sub County (Special Districts)</c:v>
                </c:pt>
              </c:strCache>
            </c:strRef>
          </c:cat>
          <c:val>
            <c:numRef>
              <c:f>'SS + All Personal Taxes'!$B$119:$F$119</c:f>
              <c:numCache>
                <c:formatCode>_([$$-409]* #,##0_);_([$$-409]* \(#,##0\);_([$$-409]* "-"??_);_(@_)</c:formatCode>
                <c:ptCount val="5"/>
                <c:pt idx="0">
                  <c:v>168505486.31999999</c:v>
                </c:pt>
                <c:pt idx="1">
                  <c:v>7203973.3300000001</c:v>
                </c:pt>
              </c:numCache>
            </c:numRef>
          </c:val>
          <c:extLst>
            <c:ext xmlns:c16="http://schemas.microsoft.com/office/drawing/2014/chart" uri="{C3380CC4-5D6E-409C-BE32-E72D297353CC}">
              <c16:uniqueId val="{00000001-DB08-441A-9BF0-17E98AC562C9}"/>
            </c:ext>
          </c:extLst>
        </c:ser>
        <c:ser>
          <c:idx val="1"/>
          <c:order val="1"/>
          <c:tx>
            <c:strRef>
              <c:f>'SS + All Personal Taxes'!$A$120</c:f>
              <c:strCache>
                <c:ptCount val="1"/>
                <c:pt idx="0">
                  <c:v>Social Insurance Tax - Employer Contribution ($157,698,946)</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dLbls>
            <c:dLbl>
              <c:idx val="0"/>
              <c:layout>
                <c:manualLayout>
                  <c:x val="0"/>
                  <c:y val="-1.38528138528138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B08-441A-9BF0-17E98AC562C9}"/>
                </c:ext>
              </c:extLst>
            </c:dLbl>
            <c:dLbl>
              <c:idx val="1"/>
              <c:layout>
                <c:manualLayout>
                  <c:x val="3.1372549019607269E-3"/>
                  <c:y val="-4.15584415584415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B08-441A-9BF0-17E98AC562C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'SS + All Personal Taxes'!$B$118:$F$118</c:f>
              <c:strCache>
                <c:ptCount val="5"/>
                <c:pt idx="0">
                  <c:v>Federal Tax ($665,523,284)</c:v>
                </c:pt>
                <c:pt idx="1">
                  <c:v>State Tax ($141,012,692)</c:v>
                </c:pt>
                <c:pt idx="2">
                  <c:v>County Tax</c:v>
                </c:pt>
                <c:pt idx="3">
                  <c:v>Sub County (General)</c:v>
                </c:pt>
                <c:pt idx="4">
                  <c:v>Sub County (Special Districts)</c:v>
                </c:pt>
              </c:strCache>
            </c:strRef>
          </c:cat>
          <c:val>
            <c:numRef>
              <c:f>'SS + All Personal Taxes'!$B$120:$F$120</c:f>
              <c:numCache>
                <c:formatCode>_([$$-409]* #,##0_);_([$$-409]* \(#,##0\);_([$$-409]* "-"??_);_(@_)</c:formatCode>
                <c:ptCount val="5"/>
                <c:pt idx="0">
                  <c:v>150309905.40000001</c:v>
                </c:pt>
                <c:pt idx="1">
                  <c:v>7389040.25</c:v>
                </c:pt>
              </c:numCache>
            </c:numRef>
          </c:val>
          <c:extLst>
            <c:ext xmlns:c16="http://schemas.microsoft.com/office/drawing/2014/chart" uri="{C3380CC4-5D6E-409C-BE32-E72D297353CC}">
              <c16:uniqueId val="{00000004-DB08-441A-9BF0-17E98AC562C9}"/>
            </c:ext>
          </c:extLst>
        </c:ser>
        <c:ser>
          <c:idx val="2"/>
          <c:order val="2"/>
          <c:tx>
            <c:strRef>
              <c:f>'SS + All Personal Taxes'!$A$121</c:f>
              <c:strCache>
                <c:ptCount val="1"/>
                <c:pt idx="0">
                  <c:v>Personal Tax: Income Tax ($469,814,926)</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'SS + All Personal Taxes'!$B$118:$F$118</c:f>
              <c:strCache>
                <c:ptCount val="5"/>
                <c:pt idx="0">
                  <c:v>Federal Tax ($665,523,284)</c:v>
                </c:pt>
                <c:pt idx="1">
                  <c:v>State Tax ($141,012,692)</c:v>
                </c:pt>
                <c:pt idx="2">
                  <c:v>County Tax</c:v>
                </c:pt>
                <c:pt idx="3">
                  <c:v>Sub County (General)</c:v>
                </c:pt>
                <c:pt idx="4">
                  <c:v>Sub County (Special Districts)</c:v>
                </c:pt>
              </c:strCache>
            </c:strRef>
          </c:cat>
          <c:val>
            <c:numRef>
              <c:f>'SS + All Personal Taxes'!$B$121:$F$121</c:f>
              <c:numCache>
                <c:formatCode>_([$$-409]* #,##0_);_([$$-409]* \(#,##0\);_([$$-409]* "-"??_);_(@_)</c:formatCode>
                <c:ptCount val="5"/>
                <c:pt idx="0">
                  <c:v>346707892.06999999</c:v>
                </c:pt>
                <c:pt idx="1">
                  <c:v>123107034.40000001</c:v>
                </c:pt>
              </c:numCache>
            </c:numRef>
          </c:val>
          <c:extLst>
            <c:ext xmlns:c16="http://schemas.microsoft.com/office/drawing/2014/chart" uri="{C3380CC4-5D6E-409C-BE32-E72D297353CC}">
              <c16:uniqueId val="{00000005-DB08-441A-9BF0-17E98AC562C9}"/>
            </c:ext>
          </c:extLst>
        </c:ser>
        <c:ser>
          <c:idx val="3"/>
          <c:order val="3"/>
          <c:tx>
            <c:strRef>
              <c:f>'SS + All Personal Taxes'!$A$122</c:f>
              <c:strCache>
                <c:ptCount val="1"/>
                <c:pt idx="0">
                  <c:v>Personal Tax: Other Tax Combined ($5,5578,765)</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dLbls>
            <c:dLbl>
              <c:idx val="1"/>
              <c:layout>
                <c:manualLayout>
                  <c:x val="3.450980392156857E-2"/>
                  <c:y val="-3.463203463203463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B08-441A-9BF0-17E98AC562C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'SS + All Personal Taxes'!$B$118:$F$118</c:f>
              <c:strCache>
                <c:ptCount val="5"/>
                <c:pt idx="0">
                  <c:v>Federal Tax ($665,523,284)</c:v>
                </c:pt>
                <c:pt idx="1">
                  <c:v>State Tax ($141,012,692)</c:v>
                </c:pt>
                <c:pt idx="2">
                  <c:v>County Tax</c:v>
                </c:pt>
                <c:pt idx="3">
                  <c:v>Sub County (General)</c:v>
                </c:pt>
                <c:pt idx="4">
                  <c:v>Sub County (Special Districts)</c:v>
                </c:pt>
              </c:strCache>
            </c:strRef>
          </c:cat>
          <c:val>
            <c:numRef>
              <c:f>'SS + All Personal Taxes'!$B$122:$F$122</c:f>
              <c:numCache>
                <c:formatCode>_([$$-409]* #,##0_);_([$$-409]* \(#,##0\);_([$$-409]* "-"??_);_(@_)</c:formatCode>
                <c:ptCount val="5"/>
                <c:pt idx="1">
                  <c:v>3312643.6500000004</c:v>
                </c:pt>
                <c:pt idx="2">
                  <c:v>1032300.51</c:v>
                </c:pt>
                <c:pt idx="3">
                  <c:v>304263.94</c:v>
                </c:pt>
                <c:pt idx="4">
                  <c:v>929556.86</c:v>
                </c:pt>
              </c:numCache>
            </c:numRef>
          </c:val>
          <c:extLst>
            <c:ext xmlns:c16="http://schemas.microsoft.com/office/drawing/2014/chart" uri="{C3380CC4-5D6E-409C-BE32-E72D297353CC}">
              <c16:uniqueId val="{00000007-DB08-441A-9BF0-17E98AC562C9}"/>
            </c:ext>
          </c:extLst>
        </c:ser>
        <c:dLbls>
          <c:showLegendKey val="0"/>
          <c:showVal val="1"/>
          <c:showCatName val="0"/>
          <c:showSerName val="0"/>
          <c:showPercent val="0"/>
          <c:showBubbleSize val="0"/>
        </c:dLbls>
        <c:gapWidth val="150"/>
        <c:axId val="875995936"/>
        <c:axId val="641033472"/>
      </c:barChart>
      <c:catAx>
        <c:axId val="87599593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641033472"/>
        <c:crosses val="autoZero"/>
        <c:auto val="1"/>
        <c:lblAlgn val="ctr"/>
        <c:lblOffset val="100"/>
        <c:noMultiLvlLbl val="0"/>
      </c:catAx>
      <c:valAx>
        <c:axId val="641033472"/>
        <c:scaling>
          <c:orientation val="minMax"/>
        </c:scaling>
        <c:delete val="0"/>
        <c:axPos val="l"/>
        <c:numFmt formatCode="_([$$-409]* #,##0_);_([$$-409]* \(#,##0\);_([$$-409]*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875995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dirty="0">
                <a:solidFill>
                  <a:schemeClr val="tx1"/>
                </a:solidFill>
              </a:rPr>
              <a:t>Undocumented Immigrants Tax Impact in Its Largest Extent in Ventura</a:t>
            </a:r>
            <a:r>
              <a:rPr lang="en-US" baseline="0" dirty="0">
                <a:solidFill>
                  <a:schemeClr val="tx1"/>
                </a:solidFill>
              </a:rPr>
              <a:t> County</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'Overall Impact'!$A$9</c:f>
              <c:strCache>
                <c:ptCount val="1"/>
                <c:pt idx="0">
                  <c:v>Federal Taxes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'Overall Impact'!$B$8:$G$8</c:f>
              <c:strCache>
                <c:ptCount val="6"/>
                <c:pt idx="0">
                  <c:v>Employee Compensation (Employee Contribution)</c:v>
                </c:pt>
                <c:pt idx="1">
                  <c:v>Employee Compensation (Employer Contribution)</c:v>
                </c:pt>
                <c:pt idx="2">
                  <c:v>Proprietor Income</c:v>
                </c:pt>
                <c:pt idx="3">
                  <c:v>Tax on Production and Imports</c:v>
                </c:pt>
                <c:pt idx="4">
                  <c:v>Households</c:v>
                </c:pt>
                <c:pt idx="5">
                  <c:v>Corporations</c:v>
                </c:pt>
              </c:strCache>
            </c:strRef>
          </c:cat>
          <c:val>
            <c:numRef>
              <c:f>'Overall Impact'!$B$9:$G$9</c:f>
              <c:numCache>
                <c:formatCode>_-[$$-409]* #,##0_ ;_-[$$-409]* \-#,##0\ ;_-[$$-409]* "-"??_ ;_-@_ </c:formatCode>
                <c:ptCount val="6"/>
                <c:pt idx="0">
                  <c:v>168505486.31999999</c:v>
                </c:pt>
                <c:pt idx="1">
                  <c:v>150309905.40000001</c:v>
                </c:pt>
                <c:pt idx="2">
                  <c:v>26848318.120000001</c:v>
                </c:pt>
                <c:pt idx="3">
                  <c:v>26310412.729803301</c:v>
                </c:pt>
                <c:pt idx="4">
                  <c:v>346707892.06873107</c:v>
                </c:pt>
                <c:pt idx="5">
                  <c:v>46824363.758175403</c:v>
                </c:pt>
              </c:numCache>
            </c:numRef>
          </c:val>
          <c:extLst>
            <c:ext xmlns:c16="http://schemas.microsoft.com/office/drawing/2014/chart" uri="{C3380CC4-5D6E-409C-BE32-E72D297353CC}">
              <c16:uniqueId val="{00000000-A327-4C67-B671-174508E5DDEF}"/>
            </c:ext>
          </c:extLst>
        </c:ser>
        <c:ser>
          <c:idx val="1"/>
          <c:order val="1"/>
          <c:tx>
            <c:strRef>
              <c:f>'Overall Impact'!$A$10</c:f>
              <c:strCache>
                <c:ptCount val="1"/>
                <c:pt idx="0">
                  <c:v>State Taxes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strRef>
              <c:f>'Overall Impact'!$B$8:$G$8</c:f>
              <c:strCache>
                <c:ptCount val="6"/>
                <c:pt idx="0">
                  <c:v>Employee Compensation (Employee Contribution)</c:v>
                </c:pt>
                <c:pt idx="1">
                  <c:v>Employee Compensation (Employer Contribution)</c:v>
                </c:pt>
                <c:pt idx="2">
                  <c:v>Proprietor Income</c:v>
                </c:pt>
                <c:pt idx="3">
                  <c:v>Tax on Production and Imports</c:v>
                </c:pt>
                <c:pt idx="4">
                  <c:v>Households</c:v>
                </c:pt>
                <c:pt idx="5">
                  <c:v>Corporations</c:v>
                </c:pt>
              </c:strCache>
            </c:strRef>
          </c:cat>
          <c:val>
            <c:numRef>
              <c:f>'Overall Impact'!$B$10:$G$10</c:f>
              <c:numCache>
                <c:formatCode>_-[$$-409]* #,##0_ ;_-[$$-409]* \-#,##0\ ;_-[$$-409]* "-"??_ ;_-@_ </c:formatCode>
                <c:ptCount val="6"/>
                <c:pt idx="0">
                  <c:v>7203973.3300000001</c:v>
                </c:pt>
                <c:pt idx="1">
                  <c:v>7389040.25</c:v>
                </c:pt>
                <c:pt idx="2">
                  <c:v>0</c:v>
                </c:pt>
                <c:pt idx="3">
                  <c:v>290188680.322393</c:v>
                </c:pt>
                <c:pt idx="4">
                  <c:v>126419678.04882815</c:v>
                </c:pt>
                <c:pt idx="5">
                  <c:v>46816850.379707798</c:v>
                </c:pt>
              </c:numCache>
            </c:numRef>
          </c:val>
          <c:extLst>
            <c:ext xmlns:c16="http://schemas.microsoft.com/office/drawing/2014/chart" uri="{C3380CC4-5D6E-409C-BE32-E72D297353CC}">
              <c16:uniqueId val="{00000001-A327-4C67-B671-174508E5DDEF}"/>
            </c:ext>
          </c:extLst>
        </c:ser>
        <c:ser>
          <c:idx val="2"/>
          <c:order val="2"/>
          <c:tx>
            <c:strRef>
              <c:f>'Overall Impact'!$A$11</c:f>
              <c:strCache>
                <c:ptCount val="1"/>
                <c:pt idx="0">
                  <c:v>County Taxes</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cat>
            <c:strRef>
              <c:f>'Overall Impact'!$B$8:$G$8</c:f>
              <c:strCache>
                <c:ptCount val="6"/>
                <c:pt idx="0">
                  <c:v>Employee Compensation (Employee Contribution)</c:v>
                </c:pt>
                <c:pt idx="1">
                  <c:v>Employee Compensation (Employer Contribution)</c:v>
                </c:pt>
                <c:pt idx="2">
                  <c:v>Proprietor Income</c:v>
                </c:pt>
                <c:pt idx="3">
                  <c:v>Tax on Production and Imports</c:v>
                </c:pt>
                <c:pt idx="4">
                  <c:v>Households</c:v>
                </c:pt>
                <c:pt idx="5">
                  <c:v>Corporations</c:v>
                </c:pt>
              </c:strCache>
            </c:strRef>
          </c:cat>
          <c:val>
            <c:numRef>
              <c:f>'Overall Impact'!$B$11:$G$11</c:f>
              <c:numCache>
                <c:formatCode>_-[$$-409]* #,##0_ ;_-[$$-409]* \-#,##0\ ;_-[$$-409]* "-"??_ ;_-@_ </c:formatCode>
                <c:ptCount val="6"/>
                <c:pt idx="0">
                  <c:v>0</c:v>
                </c:pt>
                <c:pt idx="1">
                  <c:v>0</c:v>
                </c:pt>
                <c:pt idx="2">
                  <c:v>0</c:v>
                </c:pt>
                <c:pt idx="3">
                  <c:v>145677698.45747101</c:v>
                </c:pt>
                <c:pt idx="4">
                  <c:v>1032300.5066288025</c:v>
                </c:pt>
                <c:pt idx="5">
                  <c:v>0</c:v>
                </c:pt>
              </c:numCache>
            </c:numRef>
          </c:val>
          <c:extLst>
            <c:ext xmlns:c16="http://schemas.microsoft.com/office/drawing/2014/chart" uri="{C3380CC4-5D6E-409C-BE32-E72D297353CC}">
              <c16:uniqueId val="{00000002-A327-4C67-B671-174508E5DDEF}"/>
            </c:ext>
          </c:extLst>
        </c:ser>
        <c:ser>
          <c:idx val="3"/>
          <c:order val="3"/>
          <c:tx>
            <c:strRef>
              <c:f>'Overall Impact'!$A$12</c:f>
              <c:strCache>
                <c:ptCount val="1"/>
                <c:pt idx="0">
                  <c:v>Subcounty (General)</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cat>
            <c:strRef>
              <c:f>'Overall Impact'!$B$8:$G$8</c:f>
              <c:strCache>
                <c:ptCount val="6"/>
                <c:pt idx="0">
                  <c:v>Employee Compensation (Employee Contribution)</c:v>
                </c:pt>
                <c:pt idx="1">
                  <c:v>Employee Compensation (Employer Contribution)</c:v>
                </c:pt>
                <c:pt idx="2">
                  <c:v>Proprietor Income</c:v>
                </c:pt>
                <c:pt idx="3">
                  <c:v>Tax on Production and Imports</c:v>
                </c:pt>
                <c:pt idx="4">
                  <c:v>Households</c:v>
                </c:pt>
                <c:pt idx="5">
                  <c:v>Corporations</c:v>
                </c:pt>
              </c:strCache>
            </c:strRef>
          </c:cat>
          <c:val>
            <c:numRef>
              <c:f>'Overall Impact'!$B$12:$G$12</c:f>
              <c:numCache>
                <c:formatCode>_-[$$-409]* #,##0_ ;_-[$$-409]* \-#,##0\ ;_-[$$-409]* "-"??_ ;_-@_ </c:formatCode>
                <c:ptCount val="6"/>
                <c:pt idx="0">
                  <c:v>0</c:v>
                </c:pt>
                <c:pt idx="1">
                  <c:v>0</c:v>
                </c:pt>
                <c:pt idx="2">
                  <c:v>0</c:v>
                </c:pt>
                <c:pt idx="3">
                  <c:v>94352721.975449607</c:v>
                </c:pt>
                <c:pt idx="4">
                  <c:v>304263.94159444224</c:v>
                </c:pt>
                <c:pt idx="5">
                  <c:v>0</c:v>
                </c:pt>
              </c:numCache>
            </c:numRef>
          </c:val>
          <c:extLst>
            <c:ext xmlns:c16="http://schemas.microsoft.com/office/drawing/2014/chart" uri="{C3380CC4-5D6E-409C-BE32-E72D297353CC}">
              <c16:uniqueId val="{00000003-A327-4C67-B671-174508E5DDEF}"/>
            </c:ext>
          </c:extLst>
        </c:ser>
        <c:ser>
          <c:idx val="4"/>
          <c:order val="4"/>
          <c:tx>
            <c:strRef>
              <c:f>'Overall Impact'!$A$13</c:f>
              <c:strCache>
                <c:ptCount val="1"/>
                <c:pt idx="0">
                  <c:v>Subcounty (Special Districts)</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c:spPr>
          <c:invertIfNegative val="0"/>
          <c:cat>
            <c:strRef>
              <c:f>'Overall Impact'!$B$8:$G$8</c:f>
              <c:strCache>
                <c:ptCount val="6"/>
                <c:pt idx="0">
                  <c:v>Employee Compensation (Employee Contribution)</c:v>
                </c:pt>
                <c:pt idx="1">
                  <c:v>Employee Compensation (Employer Contribution)</c:v>
                </c:pt>
                <c:pt idx="2">
                  <c:v>Proprietor Income</c:v>
                </c:pt>
                <c:pt idx="3">
                  <c:v>Tax on Production and Imports</c:v>
                </c:pt>
                <c:pt idx="4">
                  <c:v>Households</c:v>
                </c:pt>
                <c:pt idx="5">
                  <c:v>Corporations</c:v>
                </c:pt>
              </c:strCache>
            </c:strRef>
          </c:cat>
          <c:val>
            <c:numRef>
              <c:f>'Overall Impact'!$B$13:$G$13</c:f>
              <c:numCache>
                <c:formatCode>_-[$$-409]* #,##0_ ;_-[$$-409]* \-#,##0\ ;_-[$$-409]* "-"??_ ;_-@_ </c:formatCode>
                <c:ptCount val="6"/>
                <c:pt idx="0">
                  <c:v>0</c:v>
                </c:pt>
                <c:pt idx="1">
                  <c:v>0</c:v>
                </c:pt>
                <c:pt idx="2">
                  <c:v>0</c:v>
                </c:pt>
                <c:pt idx="3">
                  <c:v>125870411.13324501</c:v>
                </c:pt>
                <c:pt idx="4">
                  <c:v>929556.85664777737</c:v>
                </c:pt>
                <c:pt idx="5">
                  <c:v>0</c:v>
                </c:pt>
              </c:numCache>
            </c:numRef>
          </c:val>
          <c:extLst>
            <c:ext xmlns:c16="http://schemas.microsoft.com/office/drawing/2014/chart" uri="{C3380CC4-5D6E-409C-BE32-E72D297353CC}">
              <c16:uniqueId val="{00000004-A327-4C67-B671-174508E5DDEF}"/>
            </c:ext>
          </c:extLst>
        </c:ser>
        <c:dLbls>
          <c:showLegendKey val="0"/>
          <c:showVal val="0"/>
          <c:showCatName val="0"/>
          <c:showSerName val="0"/>
          <c:showPercent val="0"/>
          <c:showBubbleSize val="0"/>
        </c:dLbls>
        <c:gapWidth val="150"/>
        <c:axId val="875995936"/>
        <c:axId val="641033472"/>
      </c:barChart>
      <c:catAx>
        <c:axId val="87599593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641033472"/>
        <c:crosses val="autoZero"/>
        <c:auto val="1"/>
        <c:lblAlgn val="ctr"/>
        <c:lblOffset val="100"/>
        <c:noMultiLvlLbl val="0"/>
      </c:catAx>
      <c:valAx>
        <c:axId val="641033472"/>
        <c:scaling>
          <c:orientation val="minMax"/>
        </c:scaling>
        <c:delete val="0"/>
        <c:axPos val="l"/>
        <c:majorGridlines>
          <c:spPr>
            <a:ln w="9525" cap="flat" cmpd="sng" algn="ctr">
              <a:solidFill>
                <a:schemeClr val="tx2">
                  <a:lumMod val="15000"/>
                  <a:lumOff val="85000"/>
                </a:schemeClr>
              </a:solidFill>
              <a:round/>
            </a:ln>
            <a:effectLst/>
          </c:spPr>
        </c:majorGridlines>
        <c:numFmt formatCode="_-[$$-409]* #,##0_ ;_-[$$-409]* \-#,##0\ ;_-[$$-409]* &quot;-&quot;??_ ;_-@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875995936"/>
        <c:crosses val="autoZero"/>
        <c:crossBetween val="between"/>
      </c:valAx>
      <c:spPr>
        <a:noFill/>
        <a:ln>
          <a:noFill/>
        </a:ln>
        <a:effectLst/>
      </c:spPr>
    </c:plotArea>
    <c:legend>
      <c:legendPos val="b"/>
      <c:layout>
        <c:manualLayout>
          <c:xMode val="edge"/>
          <c:yMode val="edge"/>
          <c:x val="5.7993176062197879E-2"/>
          <c:y val="0.89577906693351772"/>
          <c:w val="0.90708713298926991"/>
          <c:h val="7.022965831431078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dirty="0"/>
              <a:t>Undocumented Immigrants IMPLAN Federal Taxes in </a:t>
            </a:r>
            <a:r>
              <a:rPr lang="en-US" dirty="0">
                <a:solidFill>
                  <a:schemeClr val="tx1"/>
                </a:solidFill>
              </a:rPr>
              <a:t>Ventura County</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stacked"/>
        <c:varyColors val="0"/>
        <c:ser>
          <c:idx val="0"/>
          <c:order val="0"/>
          <c:tx>
            <c:strRef>
              <c:f>'Impact by Industry'!$B$80</c:f>
              <c:strCache>
                <c:ptCount val="1"/>
                <c:pt idx="0">
                  <c:v>Direct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'Impact by Industry'!$A$81:$A$91</c:f>
              <c:strCache>
                <c:ptCount val="11"/>
                <c:pt idx="0">
                  <c:v>Agriculture</c:v>
                </c:pt>
                <c:pt idx="1">
                  <c:v>Construction</c:v>
                </c:pt>
                <c:pt idx="2">
                  <c:v>Manufacturing</c:v>
                </c:pt>
                <c:pt idx="3">
                  <c:v>Transportation &amp; Warehousing</c:v>
                </c:pt>
                <c:pt idx="4">
                  <c:v>Wholesale Trade</c:v>
                </c:pt>
                <c:pt idx="5">
                  <c:v>Retail Trade</c:v>
                </c:pt>
                <c:pt idx="6">
                  <c:v>Finance, Insurance and Real Estate</c:v>
                </c:pt>
                <c:pt idx="7">
                  <c:v>Professional Services</c:v>
                </c:pt>
                <c:pt idx="8">
                  <c:v>Education &amp; Health Services</c:v>
                </c:pt>
                <c:pt idx="9">
                  <c:v>Information</c:v>
                </c:pt>
                <c:pt idx="10">
                  <c:v>Other Services</c:v>
                </c:pt>
              </c:strCache>
            </c:strRef>
          </c:cat>
          <c:val>
            <c:numRef>
              <c:f>'Impact by Industry'!$B$81:$B$91</c:f>
              <c:numCache>
                <c:formatCode>_-[$$-409]* #,##0_ ;_-[$$-409]* \-#,##0\ ;_-[$$-409]* "-"??_ ;_-@_ </c:formatCode>
                <c:ptCount val="11"/>
                <c:pt idx="0">
                  <c:v>145837117.27000001</c:v>
                </c:pt>
                <c:pt idx="1">
                  <c:v>57809314.130000003</c:v>
                </c:pt>
                <c:pt idx="2">
                  <c:v>81013725.819999993</c:v>
                </c:pt>
                <c:pt idx="3">
                  <c:v>5231033.5</c:v>
                </c:pt>
                <c:pt idx="4">
                  <c:v>42000012.939999998</c:v>
                </c:pt>
                <c:pt idx="5">
                  <c:v>75607479.090000004</c:v>
                </c:pt>
                <c:pt idx="6">
                  <c:v>7710173.7999999998</c:v>
                </c:pt>
                <c:pt idx="7">
                  <c:v>36682734.450000003</c:v>
                </c:pt>
                <c:pt idx="8">
                  <c:v>13775940.199999999</c:v>
                </c:pt>
                <c:pt idx="9">
                  <c:v>3925678.26</c:v>
                </c:pt>
                <c:pt idx="10">
                  <c:v>36013449.659999996</c:v>
                </c:pt>
              </c:numCache>
            </c:numRef>
          </c:val>
          <c:extLst>
            <c:ext xmlns:c16="http://schemas.microsoft.com/office/drawing/2014/chart" uri="{C3380CC4-5D6E-409C-BE32-E72D297353CC}">
              <c16:uniqueId val="{00000000-DB3C-4E07-BDF7-58CC776ECECF}"/>
            </c:ext>
          </c:extLst>
        </c:ser>
        <c:ser>
          <c:idx val="1"/>
          <c:order val="1"/>
          <c:tx>
            <c:strRef>
              <c:f>'Impact by Industry'!$C$80</c:f>
              <c:strCache>
                <c:ptCount val="1"/>
                <c:pt idx="0">
                  <c:v>Indirect</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strRef>
              <c:f>'Impact by Industry'!$A$81:$A$91</c:f>
              <c:strCache>
                <c:ptCount val="11"/>
                <c:pt idx="0">
                  <c:v>Agriculture</c:v>
                </c:pt>
                <c:pt idx="1">
                  <c:v>Construction</c:v>
                </c:pt>
                <c:pt idx="2">
                  <c:v>Manufacturing</c:v>
                </c:pt>
                <c:pt idx="3">
                  <c:v>Transportation &amp; Warehousing</c:v>
                </c:pt>
                <c:pt idx="4">
                  <c:v>Wholesale Trade</c:v>
                </c:pt>
                <c:pt idx="5">
                  <c:v>Retail Trade</c:v>
                </c:pt>
                <c:pt idx="6">
                  <c:v>Finance, Insurance and Real Estate</c:v>
                </c:pt>
                <c:pt idx="7">
                  <c:v>Professional Services</c:v>
                </c:pt>
                <c:pt idx="8">
                  <c:v>Education &amp; Health Services</c:v>
                </c:pt>
                <c:pt idx="9">
                  <c:v>Information</c:v>
                </c:pt>
                <c:pt idx="10">
                  <c:v>Other Services</c:v>
                </c:pt>
              </c:strCache>
            </c:strRef>
          </c:cat>
          <c:val>
            <c:numRef>
              <c:f>'Impact by Industry'!$C$81:$C$91</c:f>
              <c:numCache>
                <c:formatCode>_-[$$-409]* #,##0_ ;_-[$$-409]* \-#,##0\ ;_-[$$-409]* "-"??_ ;_-@_ </c:formatCode>
                <c:ptCount val="11"/>
                <c:pt idx="0">
                  <c:v>10571956.949999999</c:v>
                </c:pt>
                <c:pt idx="1">
                  <c:v>15143238.9</c:v>
                </c:pt>
                <c:pt idx="2">
                  <c:v>39682677.560000002</c:v>
                </c:pt>
                <c:pt idx="3">
                  <c:v>1728607.16</c:v>
                </c:pt>
                <c:pt idx="4">
                  <c:v>13830735.300000001</c:v>
                </c:pt>
                <c:pt idx="5">
                  <c:v>16118720.92</c:v>
                </c:pt>
                <c:pt idx="6">
                  <c:v>4132879.5</c:v>
                </c:pt>
                <c:pt idx="7">
                  <c:v>9403396.9199999999</c:v>
                </c:pt>
                <c:pt idx="8">
                  <c:v>2238138.5499999998</c:v>
                </c:pt>
                <c:pt idx="9">
                  <c:v>4483203.32</c:v>
                </c:pt>
                <c:pt idx="10">
                  <c:v>3850236.01</c:v>
                </c:pt>
              </c:numCache>
            </c:numRef>
          </c:val>
          <c:extLst>
            <c:ext xmlns:c16="http://schemas.microsoft.com/office/drawing/2014/chart" uri="{C3380CC4-5D6E-409C-BE32-E72D297353CC}">
              <c16:uniqueId val="{00000001-DB3C-4E07-BDF7-58CC776ECECF}"/>
            </c:ext>
          </c:extLst>
        </c:ser>
        <c:ser>
          <c:idx val="2"/>
          <c:order val="2"/>
          <c:tx>
            <c:strRef>
              <c:f>'Impact by Industry'!$D$80</c:f>
              <c:strCache>
                <c:ptCount val="1"/>
                <c:pt idx="0">
                  <c:v>Induced</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cat>
            <c:strRef>
              <c:f>'Impact by Industry'!$A$81:$A$91</c:f>
              <c:strCache>
                <c:ptCount val="11"/>
                <c:pt idx="0">
                  <c:v>Agriculture</c:v>
                </c:pt>
                <c:pt idx="1">
                  <c:v>Construction</c:v>
                </c:pt>
                <c:pt idx="2">
                  <c:v>Manufacturing</c:v>
                </c:pt>
                <c:pt idx="3">
                  <c:v>Transportation &amp; Warehousing</c:v>
                </c:pt>
                <c:pt idx="4">
                  <c:v>Wholesale Trade</c:v>
                </c:pt>
                <c:pt idx="5">
                  <c:v>Retail Trade</c:v>
                </c:pt>
                <c:pt idx="6">
                  <c:v>Finance, Insurance and Real Estate</c:v>
                </c:pt>
                <c:pt idx="7">
                  <c:v>Professional Services</c:v>
                </c:pt>
                <c:pt idx="8">
                  <c:v>Education &amp; Health Services</c:v>
                </c:pt>
                <c:pt idx="9">
                  <c:v>Information</c:v>
                </c:pt>
                <c:pt idx="10">
                  <c:v>Other Services</c:v>
                </c:pt>
              </c:strCache>
            </c:strRef>
          </c:cat>
          <c:val>
            <c:numRef>
              <c:f>'Impact by Industry'!$D$81:$D$91</c:f>
              <c:numCache>
                <c:formatCode>_-[$$-409]* #,##0_ ;_-[$$-409]* \-#,##0\ ;_-[$$-409]* "-"??_ ;_-@_ </c:formatCode>
                <c:ptCount val="11"/>
                <c:pt idx="0">
                  <c:v>35888802.619999997</c:v>
                </c:pt>
                <c:pt idx="1">
                  <c:v>16737610.77</c:v>
                </c:pt>
                <c:pt idx="2">
                  <c:v>26358019.219999999</c:v>
                </c:pt>
                <c:pt idx="3">
                  <c:v>1528256.82</c:v>
                </c:pt>
                <c:pt idx="4">
                  <c:v>9952970.8599999994</c:v>
                </c:pt>
                <c:pt idx="5">
                  <c:v>19726313.300000001</c:v>
                </c:pt>
                <c:pt idx="6">
                  <c:v>2622938.35</c:v>
                </c:pt>
                <c:pt idx="7">
                  <c:v>10701951.09</c:v>
                </c:pt>
                <c:pt idx="8">
                  <c:v>3698958.09</c:v>
                </c:pt>
                <c:pt idx="9">
                  <c:v>1758701.38</c:v>
                </c:pt>
                <c:pt idx="10">
                  <c:v>9741405.7200000007</c:v>
                </c:pt>
              </c:numCache>
            </c:numRef>
          </c:val>
          <c:extLst>
            <c:ext xmlns:c16="http://schemas.microsoft.com/office/drawing/2014/chart" uri="{C3380CC4-5D6E-409C-BE32-E72D297353CC}">
              <c16:uniqueId val="{00000002-DB3C-4E07-BDF7-58CC776ECECF}"/>
            </c:ext>
          </c:extLst>
        </c:ser>
        <c:dLbls>
          <c:showLegendKey val="0"/>
          <c:showVal val="0"/>
          <c:showCatName val="0"/>
          <c:showSerName val="0"/>
          <c:showPercent val="0"/>
          <c:showBubbleSize val="0"/>
        </c:dLbls>
        <c:gapWidth val="150"/>
        <c:overlap val="100"/>
        <c:axId val="1242856623"/>
        <c:axId val="479376495"/>
      </c:barChart>
      <c:catAx>
        <c:axId val="1242856623"/>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79376495"/>
        <c:crosses val="autoZero"/>
        <c:auto val="1"/>
        <c:lblAlgn val="ctr"/>
        <c:lblOffset val="100"/>
        <c:noMultiLvlLbl val="0"/>
      </c:catAx>
      <c:valAx>
        <c:axId val="479376495"/>
        <c:scaling>
          <c:orientation val="minMax"/>
        </c:scaling>
        <c:delete val="1"/>
        <c:axPos val="l"/>
        <c:majorGridlines>
          <c:spPr>
            <a:ln w="9525" cap="flat" cmpd="sng" algn="ctr">
              <a:solidFill>
                <a:schemeClr val="tx2">
                  <a:lumMod val="15000"/>
                  <a:lumOff val="85000"/>
                </a:schemeClr>
              </a:solidFill>
              <a:round/>
            </a:ln>
            <a:effectLst/>
          </c:spPr>
        </c:majorGridlines>
        <c:numFmt formatCode="_-[$$-409]* #,##0_ ;_-[$$-409]* \-#,##0\ ;_-[$$-409]* &quot;-&quot;??_ ;_-@_ " sourceLinked="1"/>
        <c:majorTickMark val="none"/>
        <c:minorTickMark val="none"/>
        <c:tickLblPos val="nextTo"/>
        <c:crossAx val="1242856623"/>
        <c:crosses val="autoZero"/>
        <c:crossBetween val="between"/>
      </c:valAx>
      <c:dTable>
        <c:showHorzBorder val="1"/>
        <c:showVertBorder val="1"/>
        <c:showOutline val="1"/>
        <c:showKeys val="1"/>
        <c:spPr>
          <a:noFill/>
          <a:ln w="9525">
            <a:solidFill>
              <a:schemeClr val="tx2">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c:chart>
  <c:spPr>
    <a:noFill/>
    <a:ln>
      <a:no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dirty="0"/>
              <a:t>Undocumented Immigrants IMPLAN State Taxes in </a:t>
            </a:r>
            <a:r>
              <a:rPr lang="en-US" dirty="0">
                <a:solidFill>
                  <a:schemeClr val="tx1"/>
                </a:solidFill>
              </a:rPr>
              <a:t>Ventura County</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stacked"/>
        <c:varyColors val="0"/>
        <c:ser>
          <c:idx val="0"/>
          <c:order val="0"/>
          <c:tx>
            <c:strRef>
              <c:f>'Impact by Industry'!$B$100</c:f>
              <c:strCache>
                <c:ptCount val="1"/>
                <c:pt idx="0">
                  <c:v>Direct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'Impact by Industry'!$A$101:$A$111</c:f>
              <c:strCache>
                <c:ptCount val="11"/>
                <c:pt idx="0">
                  <c:v>Agriculture</c:v>
                </c:pt>
                <c:pt idx="1">
                  <c:v>Construction</c:v>
                </c:pt>
                <c:pt idx="2">
                  <c:v>Manufacturing</c:v>
                </c:pt>
                <c:pt idx="3">
                  <c:v>Transportation &amp; Warehousing</c:v>
                </c:pt>
                <c:pt idx="4">
                  <c:v>Wholesale Trade</c:v>
                </c:pt>
                <c:pt idx="5">
                  <c:v>Retail Trade</c:v>
                </c:pt>
                <c:pt idx="6">
                  <c:v>Finance, Insurance and Real Estate</c:v>
                </c:pt>
                <c:pt idx="7">
                  <c:v>Professional Services</c:v>
                </c:pt>
                <c:pt idx="8">
                  <c:v>Education &amp; Health Services</c:v>
                </c:pt>
                <c:pt idx="9">
                  <c:v>Information</c:v>
                </c:pt>
                <c:pt idx="10">
                  <c:v>Other Services</c:v>
                </c:pt>
              </c:strCache>
            </c:strRef>
          </c:cat>
          <c:val>
            <c:numRef>
              <c:f>'Impact by Industry'!$B$101:$B$111</c:f>
              <c:numCache>
                <c:formatCode>_-[$$-409]* #,##0_ ;_-[$$-409]* \-#,##0\ ;_-[$$-409]* "-"??_ ;_-@_ </c:formatCode>
                <c:ptCount val="11"/>
                <c:pt idx="0">
                  <c:v>45243700.619999997</c:v>
                </c:pt>
                <c:pt idx="1">
                  <c:v>17586299.579999998</c:v>
                </c:pt>
                <c:pt idx="2">
                  <c:v>36796134.890000001</c:v>
                </c:pt>
                <c:pt idx="3">
                  <c:v>1639362.4</c:v>
                </c:pt>
                <c:pt idx="4">
                  <c:v>127938199.47</c:v>
                </c:pt>
                <c:pt idx="5">
                  <c:v>75668653.579999998</c:v>
                </c:pt>
                <c:pt idx="6">
                  <c:v>4186334.92</c:v>
                </c:pt>
                <c:pt idx="7">
                  <c:v>10632065.689999999</c:v>
                </c:pt>
                <c:pt idx="8">
                  <c:v>3274123.01</c:v>
                </c:pt>
                <c:pt idx="9">
                  <c:v>2530090.39</c:v>
                </c:pt>
                <c:pt idx="10">
                  <c:v>19284628.239999998</c:v>
                </c:pt>
              </c:numCache>
            </c:numRef>
          </c:val>
          <c:extLst>
            <c:ext xmlns:c16="http://schemas.microsoft.com/office/drawing/2014/chart" uri="{C3380CC4-5D6E-409C-BE32-E72D297353CC}">
              <c16:uniqueId val="{00000000-1F51-41EA-A269-6E080C51CC1E}"/>
            </c:ext>
          </c:extLst>
        </c:ser>
        <c:ser>
          <c:idx val="1"/>
          <c:order val="1"/>
          <c:tx>
            <c:strRef>
              <c:f>'Impact by Industry'!$C$100</c:f>
              <c:strCache>
                <c:ptCount val="1"/>
                <c:pt idx="0">
                  <c:v>Indirect</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strRef>
              <c:f>'Impact by Industry'!$A$101:$A$111</c:f>
              <c:strCache>
                <c:ptCount val="11"/>
                <c:pt idx="0">
                  <c:v>Agriculture</c:v>
                </c:pt>
                <c:pt idx="1">
                  <c:v>Construction</c:v>
                </c:pt>
                <c:pt idx="2">
                  <c:v>Manufacturing</c:v>
                </c:pt>
                <c:pt idx="3">
                  <c:v>Transportation &amp; Warehousing</c:v>
                </c:pt>
                <c:pt idx="4">
                  <c:v>Wholesale Trade</c:v>
                </c:pt>
                <c:pt idx="5">
                  <c:v>Retail Trade</c:v>
                </c:pt>
                <c:pt idx="6">
                  <c:v>Finance, Insurance and Real Estate</c:v>
                </c:pt>
                <c:pt idx="7">
                  <c:v>Professional Services</c:v>
                </c:pt>
                <c:pt idx="8">
                  <c:v>Education &amp; Health Services</c:v>
                </c:pt>
                <c:pt idx="9">
                  <c:v>Information</c:v>
                </c:pt>
                <c:pt idx="10">
                  <c:v>Other Services</c:v>
                </c:pt>
              </c:strCache>
            </c:strRef>
          </c:cat>
          <c:val>
            <c:numRef>
              <c:f>'Impact by Industry'!$C$101:$C$111</c:f>
              <c:numCache>
                <c:formatCode>_-[$$-409]* #,##0_ ;_-[$$-409]* \-#,##0\ ;_-[$$-409]* "-"??_ ;_-@_ </c:formatCode>
                <c:ptCount val="11"/>
                <c:pt idx="0">
                  <c:v>5375755.9699999997</c:v>
                </c:pt>
                <c:pt idx="1">
                  <c:v>9500564.5299999993</c:v>
                </c:pt>
                <c:pt idx="2">
                  <c:v>22702546.23</c:v>
                </c:pt>
                <c:pt idx="3">
                  <c:v>1090114.57</c:v>
                </c:pt>
                <c:pt idx="4">
                  <c:v>6565570.4800000004</c:v>
                </c:pt>
                <c:pt idx="5">
                  <c:v>7356813.6600000001</c:v>
                </c:pt>
                <c:pt idx="6">
                  <c:v>1975205.08</c:v>
                </c:pt>
                <c:pt idx="7">
                  <c:v>4076528.56</c:v>
                </c:pt>
                <c:pt idx="8">
                  <c:v>1056749.97</c:v>
                </c:pt>
                <c:pt idx="9">
                  <c:v>2098777.41</c:v>
                </c:pt>
                <c:pt idx="10">
                  <c:v>1976293.79</c:v>
                </c:pt>
              </c:numCache>
            </c:numRef>
          </c:val>
          <c:extLst>
            <c:ext xmlns:c16="http://schemas.microsoft.com/office/drawing/2014/chart" uri="{C3380CC4-5D6E-409C-BE32-E72D297353CC}">
              <c16:uniqueId val="{00000001-1F51-41EA-A269-6E080C51CC1E}"/>
            </c:ext>
          </c:extLst>
        </c:ser>
        <c:ser>
          <c:idx val="2"/>
          <c:order val="2"/>
          <c:tx>
            <c:strRef>
              <c:f>'Impact by Industry'!$D$100</c:f>
              <c:strCache>
                <c:ptCount val="1"/>
                <c:pt idx="0">
                  <c:v>Induced</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cat>
            <c:strRef>
              <c:f>'Impact by Industry'!$A$101:$A$111</c:f>
              <c:strCache>
                <c:ptCount val="11"/>
                <c:pt idx="0">
                  <c:v>Agriculture</c:v>
                </c:pt>
                <c:pt idx="1">
                  <c:v>Construction</c:v>
                </c:pt>
                <c:pt idx="2">
                  <c:v>Manufacturing</c:v>
                </c:pt>
                <c:pt idx="3">
                  <c:v>Transportation &amp; Warehousing</c:v>
                </c:pt>
                <c:pt idx="4">
                  <c:v>Wholesale Trade</c:v>
                </c:pt>
                <c:pt idx="5">
                  <c:v>Retail Trade</c:v>
                </c:pt>
                <c:pt idx="6">
                  <c:v>Finance, Insurance and Real Estate</c:v>
                </c:pt>
                <c:pt idx="7">
                  <c:v>Professional Services</c:v>
                </c:pt>
                <c:pt idx="8">
                  <c:v>Education &amp; Health Services</c:v>
                </c:pt>
                <c:pt idx="9">
                  <c:v>Information</c:v>
                </c:pt>
                <c:pt idx="10">
                  <c:v>Other Services</c:v>
                </c:pt>
              </c:strCache>
            </c:strRef>
          </c:cat>
          <c:val>
            <c:numRef>
              <c:f>'Impact by Industry'!$D$101:$D$111</c:f>
              <c:numCache>
                <c:formatCode>_-[$$-409]* #,##0_ ;_-[$$-409]* \-#,##0\ ;_-[$$-409]* "-"??_ ;_-@_ </c:formatCode>
                <c:ptCount val="11"/>
                <c:pt idx="0">
                  <c:v>17970983.43</c:v>
                </c:pt>
                <c:pt idx="1">
                  <c:v>8380357.9900000002</c:v>
                </c:pt>
                <c:pt idx="2">
                  <c:v>13201141.1</c:v>
                </c:pt>
                <c:pt idx="3">
                  <c:v>765412.8</c:v>
                </c:pt>
                <c:pt idx="4">
                  <c:v>4985129.59</c:v>
                </c:pt>
                <c:pt idx="5">
                  <c:v>9879039.3000000007</c:v>
                </c:pt>
                <c:pt idx="6">
                  <c:v>1312958.47</c:v>
                </c:pt>
                <c:pt idx="7">
                  <c:v>5358896.41</c:v>
                </c:pt>
                <c:pt idx="8">
                  <c:v>1852764.71</c:v>
                </c:pt>
                <c:pt idx="9">
                  <c:v>881006.26</c:v>
                </c:pt>
                <c:pt idx="10">
                  <c:v>4876019.2300000004</c:v>
                </c:pt>
              </c:numCache>
            </c:numRef>
          </c:val>
          <c:extLst>
            <c:ext xmlns:c16="http://schemas.microsoft.com/office/drawing/2014/chart" uri="{C3380CC4-5D6E-409C-BE32-E72D297353CC}">
              <c16:uniqueId val="{00000002-1F51-41EA-A269-6E080C51CC1E}"/>
            </c:ext>
          </c:extLst>
        </c:ser>
        <c:dLbls>
          <c:showLegendKey val="0"/>
          <c:showVal val="0"/>
          <c:showCatName val="0"/>
          <c:showSerName val="0"/>
          <c:showPercent val="0"/>
          <c:showBubbleSize val="0"/>
        </c:dLbls>
        <c:gapWidth val="150"/>
        <c:overlap val="100"/>
        <c:axId val="1242856623"/>
        <c:axId val="479376495"/>
      </c:barChart>
      <c:catAx>
        <c:axId val="1242856623"/>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79376495"/>
        <c:crosses val="autoZero"/>
        <c:auto val="1"/>
        <c:lblAlgn val="ctr"/>
        <c:lblOffset val="100"/>
        <c:noMultiLvlLbl val="0"/>
      </c:catAx>
      <c:valAx>
        <c:axId val="479376495"/>
        <c:scaling>
          <c:orientation val="minMax"/>
        </c:scaling>
        <c:delete val="1"/>
        <c:axPos val="l"/>
        <c:majorGridlines>
          <c:spPr>
            <a:ln w="9525" cap="flat" cmpd="sng" algn="ctr">
              <a:solidFill>
                <a:schemeClr val="tx2">
                  <a:lumMod val="15000"/>
                  <a:lumOff val="85000"/>
                </a:schemeClr>
              </a:solidFill>
              <a:round/>
            </a:ln>
            <a:effectLst/>
          </c:spPr>
        </c:majorGridlines>
        <c:numFmt formatCode="_-[$$-409]* #,##0_ ;_-[$$-409]* \-#,##0\ ;_-[$$-409]* &quot;-&quot;??_ ;_-@_ " sourceLinked="1"/>
        <c:majorTickMark val="none"/>
        <c:minorTickMark val="none"/>
        <c:tickLblPos val="nextTo"/>
        <c:crossAx val="1242856623"/>
        <c:crosses val="autoZero"/>
        <c:crossBetween val="between"/>
      </c:valAx>
      <c:dTable>
        <c:showHorzBorder val="1"/>
        <c:showVertBorder val="1"/>
        <c:showOutline val="1"/>
        <c:showKeys val="1"/>
        <c:spPr>
          <a:noFill/>
          <a:ln w="9525">
            <a:solidFill>
              <a:schemeClr val="tx2">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c:chart>
  <c:spPr>
    <a:noFill/>
    <a:ln>
      <a:no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dirty="0"/>
              <a:t>Undocumented Immigrants IMPLAN Local Taxes in </a:t>
            </a:r>
            <a:r>
              <a:rPr lang="en-US" dirty="0">
                <a:solidFill>
                  <a:schemeClr val="tx1"/>
                </a:solidFill>
              </a:rPr>
              <a:t>Ventura County</a:t>
            </a:r>
          </a:p>
        </c:rich>
      </c:tx>
      <c:layout>
        <c:manualLayout>
          <c:xMode val="edge"/>
          <c:yMode val="edge"/>
          <c:x val="0.1580225498699046"/>
          <c:y val="2.2888888638572958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stacked"/>
        <c:varyColors val="0"/>
        <c:ser>
          <c:idx val="0"/>
          <c:order val="0"/>
          <c:tx>
            <c:strRef>
              <c:f>'Impact by Industry'!$B$115</c:f>
              <c:strCache>
                <c:ptCount val="1"/>
                <c:pt idx="0">
                  <c:v>Direct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'Impact by Industry'!$A$116:$A$126</c:f>
              <c:strCache>
                <c:ptCount val="11"/>
                <c:pt idx="0">
                  <c:v>Agriculture</c:v>
                </c:pt>
                <c:pt idx="1">
                  <c:v>Construction</c:v>
                </c:pt>
                <c:pt idx="2">
                  <c:v>Manufacturing</c:v>
                </c:pt>
                <c:pt idx="3">
                  <c:v>Transportation &amp; Warehousing</c:v>
                </c:pt>
                <c:pt idx="4">
                  <c:v>Wholesale Trade</c:v>
                </c:pt>
                <c:pt idx="5">
                  <c:v>Retail Trade</c:v>
                </c:pt>
                <c:pt idx="6">
                  <c:v>Finance, Insurance and Real Estate</c:v>
                </c:pt>
                <c:pt idx="7">
                  <c:v>Professional Services</c:v>
                </c:pt>
                <c:pt idx="8">
                  <c:v>Education &amp; Health Services</c:v>
                </c:pt>
                <c:pt idx="9">
                  <c:v>Information</c:v>
                </c:pt>
                <c:pt idx="10">
                  <c:v>Other Services</c:v>
                </c:pt>
              </c:strCache>
            </c:strRef>
          </c:cat>
          <c:val>
            <c:numRef>
              <c:f>'Impact by Industry'!$B$116:$B$126</c:f>
              <c:numCache>
                <c:formatCode>_-[$$-409]* #,##0_ ;_-[$$-409]* \-#,##0\ ;_-[$$-409]* "-"??_ ;_-@_ </c:formatCode>
                <c:ptCount val="11"/>
                <c:pt idx="0">
                  <c:v>4810396.26</c:v>
                </c:pt>
                <c:pt idx="1">
                  <c:v>1551896.63</c:v>
                </c:pt>
                <c:pt idx="2">
                  <c:v>8262360.54</c:v>
                </c:pt>
                <c:pt idx="3">
                  <c:v>144677.01999999999</c:v>
                </c:pt>
                <c:pt idx="4">
                  <c:v>60307216.759999998</c:v>
                </c:pt>
                <c:pt idx="5">
                  <c:v>29579042.879999999</c:v>
                </c:pt>
                <c:pt idx="6">
                  <c:v>960311.17</c:v>
                </c:pt>
                <c:pt idx="7">
                  <c:v>1069937.69</c:v>
                </c:pt>
                <c:pt idx="8">
                  <c:v>178566.28</c:v>
                </c:pt>
                <c:pt idx="9">
                  <c:v>740548.99</c:v>
                </c:pt>
                <c:pt idx="10">
                  <c:v>5995836.6200000001</c:v>
                </c:pt>
              </c:numCache>
            </c:numRef>
          </c:val>
          <c:extLst>
            <c:ext xmlns:c16="http://schemas.microsoft.com/office/drawing/2014/chart" uri="{C3380CC4-5D6E-409C-BE32-E72D297353CC}">
              <c16:uniqueId val="{00000000-5BA3-432E-9AF0-F465101256FC}"/>
            </c:ext>
          </c:extLst>
        </c:ser>
        <c:ser>
          <c:idx val="1"/>
          <c:order val="1"/>
          <c:tx>
            <c:strRef>
              <c:f>'Impact by Industry'!$C$115</c:f>
              <c:strCache>
                <c:ptCount val="1"/>
                <c:pt idx="0">
                  <c:v>Indirect</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strRef>
              <c:f>'Impact by Industry'!$A$116:$A$126</c:f>
              <c:strCache>
                <c:ptCount val="11"/>
                <c:pt idx="0">
                  <c:v>Agriculture</c:v>
                </c:pt>
                <c:pt idx="1">
                  <c:v>Construction</c:v>
                </c:pt>
                <c:pt idx="2">
                  <c:v>Manufacturing</c:v>
                </c:pt>
                <c:pt idx="3">
                  <c:v>Transportation &amp; Warehousing</c:v>
                </c:pt>
                <c:pt idx="4">
                  <c:v>Wholesale Trade</c:v>
                </c:pt>
                <c:pt idx="5">
                  <c:v>Retail Trade</c:v>
                </c:pt>
                <c:pt idx="6">
                  <c:v>Finance, Insurance and Real Estate</c:v>
                </c:pt>
                <c:pt idx="7">
                  <c:v>Professional Services</c:v>
                </c:pt>
                <c:pt idx="8">
                  <c:v>Education &amp; Health Services</c:v>
                </c:pt>
                <c:pt idx="9">
                  <c:v>Information</c:v>
                </c:pt>
                <c:pt idx="10">
                  <c:v>Other Services</c:v>
                </c:pt>
              </c:strCache>
            </c:strRef>
          </c:cat>
          <c:val>
            <c:numRef>
              <c:f>'Impact by Industry'!$C$116:$C$126</c:f>
              <c:numCache>
                <c:formatCode>_-[$$-409]* #,##0_ ;_-[$$-409]* \-#,##0\ ;_-[$$-409]* "-"??_ ;_-@_ </c:formatCode>
                <c:ptCount val="11"/>
                <c:pt idx="0">
                  <c:v>1271796.3</c:v>
                </c:pt>
                <c:pt idx="1">
                  <c:v>2805676.09</c:v>
                </c:pt>
                <c:pt idx="2">
                  <c:v>6100079</c:v>
                </c:pt>
                <c:pt idx="3">
                  <c:v>319454.84000000003</c:v>
                </c:pt>
                <c:pt idx="4">
                  <c:v>1452630.82</c:v>
                </c:pt>
                <c:pt idx="5">
                  <c:v>1532851.61</c:v>
                </c:pt>
                <c:pt idx="6">
                  <c:v>423561.1</c:v>
                </c:pt>
                <c:pt idx="7">
                  <c:v>805343.75</c:v>
                </c:pt>
                <c:pt idx="8">
                  <c:v>228780.95</c:v>
                </c:pt>
                <c:pt idx="9">
                  <c:v>455635.47</c:v>
                </c:pt>
                <c:pt idx="10">
                  <c:v>475232.49</c:v>
                </c:pt>
              </c:numCache>
            </c:numRef>
          </c:val>
          <c:extLst>
            <c:ext xmlns:c16="http://schemas.microsoft.com/office/drawing/2014/chart" uri="{C3380CC4-5D6E-409C-BE32-E72D297353CC}">
              <c16:uniqueId val="{00000001-5BA3-432E-9AF0-F465101256FC}"/>
            </c:ext>
          </c:extLst>
        </c:ser>
        <c:ser>
          <c:idx val="2"/>
          <c:order val="2"/>
          <c:tx>
            <c:strRef>
              <c:f>'Impact by Industry'!$D$115</c:f>
              <c:strCache>
                <c:ptCount val="1"/>
                <c:pt idx="0">
                  <c:v>Induced</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cat>
            <c:strRef>
              <c:f>'Impact by Industry'!$A$116:$A$126</c:f>
              <c:strCache>
                <c:ptCount val="11"/>
                <c:pt idx="0">
                  <c:v>Agriculture</c:v>
                </c:pt>
                <c:pt idx="1">
                  <c:v>Construction</c:v>
                </c:pt>
                <c:pt idx="2">
                  <c:v>Manufacturing</c:v>
                </c:pt>
                <c:pt idx="3">
                  <c:v>Transportation &amp; Warehousing</c:v>
                </c:pt>
                <c:pt idx="4">
                  <c:v>Wholesale Trade</c:v>
                </c:pt>
                <c:pt idx="5">
                  <c:v>Retail Trade</c:v>
                </c:pt>
                <c:pt idx="6">
                  <c:v>Finance, Insurance and Real Estate</c:v>
                </c:pt>
                <c:pt idx="7">
                  <c:v>Professional Services</c:v>
                </c:pt>
                <c:pt idx="8">
                  <c:v>Education &amp; Health Services</c:v>
                </c:pt>
                <c:pt idx="9">
                  <c:v>Information</c:v>
                </c:pt>
                <c:pt idx="10">
                  <c:v>Other Services</c:v>
                </c:pt>
              </c:strCache>
            </c:strRef>
          </c:cat>
          <c:val>
            <c:numRef>
              <c:f>'Impact by Industry'!$D$116:$D$126</c:f>
              <c:numCache>
                <c:formatCode>_-[$$-409]* #,##0_ ;_-[$$-409]* \-#,##0\ ;_-[$$-409]* "-"??_ ;_-@_ </c:formatCode>
                <c:ptCount val="11"/>
                <c:pt idx="0">
                  <c:v>4459488.22</c:v>
                </c:pt>
                <c:pt idx="1">
                  <c:v>2079358.25</c:v>
                </c:pt>
                <c:pt idx="2">
                  <c:v>3276541.53</c:v>
                </c:pt>
                <c:pt idx="3">
                  <c:v>189976.83</c:v>
                </c:pt>
                <c:pt idx="4">
                  <c:v>1237391.6499999999</c:v>
                </c:pt>
                <c:pt idx="5">
                  <c:v>2451812.14</c:v>
                </c:pt>
                <c:pt idx="6">
                  <c:v>325690.45</c:v>
                </c:pt>
                <c:pt idx="7">
                  <c:v>1329805.23</c:v>
                </c:pt>
                <c:pt idx="8">
                  <c:v>459906.09</c:v>
                </c:pt>
                <c:pt idx="9">
                  <c:v>218714.05</c:v>
                </c:pt>
                <c:pt idx="10">
                  <c:v>1209481.27</c:v>
                </c:pt>
              </c:numCache>
            </c:numRef>
          </c:val>
          <c:extLst>
            <c:ext xmlns:c16="http://schemas.microsoft.com/office/drawing/2014/chart" uri="{C3380CC4-5D6E-409C-BE32-E72D297353CC}">
              <c16:uniqueId val="{00000002-5BA3-432E-9AF0-F465101256FC}"/>
            </c:ext>
          </c:extLst>
        </c:ser>
        <c:dLbls>
          <c:showLegendKey val="0"/>
          <c:showVal val="0"/>
          <c:showCatName val="0"/>
          <c:showSerName val="0"/>
          <c:showPercent val="0"/>
          <c:showBubbleSize val="0"/>
        </c:dLbls>
        <c:gapWidth val="150"/>
        <c:overlap val="100"/>
        <c:axId val="1242856623"/>
        <c:axId val="479376495"/>
      </c:barChart>
      <c:catAx>
        <c:axId val="1242856623"/>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479376495"/>
        <c:crosses val="autoZero"/>
        <c:auto val="1"/>
        <c:lblAlgn val="ctr"/>
        <c:lblOffset val="100"/>
        <c:noMultiLvlLbl val="0"/>
      </c:catAx>
      <c:valAx>
        <c:axId val="479376495"/>
        <c:scaling>
          <c:orientation val="minMax"/>
        </c:scaling>
        <c:delete val="1"/>
        <c:axPos val="l"/>
        <c:majorGridlines>
          <c:spPr>
            <a:ln w="9525" cap="flat" cmpd="sng" algn="ctr">
              <a:solidFill>
                <a:schemeClr val="tx2">
                  <a:lumMod val="15000"/>
                  <a:lumOff val="85000"/>
                </a:schemeClr>
              </a:solidFill>
              <a:round/>
            </a:ln>
            <a:effectLst/>
          </c:spPr>
        </c:majorGridlines>
        <c:numFmt formatCode="_-[$$-409]* #,##0_ ;_-[$$-409]* \-#,##0\ ;_-[$$-409]* &quot;-&quot;??_ ;_-@_ " sourceLinked="1"/>
        <c:majorTickMark val="none"/>
        <c:minorTickMark val="none"/>
        <c:tickLblPos val="nextTo"/>
        <c:crossAx val="1242856623"/>
        <c:crosses val="autoZero"/>
        <c:crossBetween val="between"/>
      </c:valAx>
      <c:dTable>
        <c:showHorzBorder val="1"/>
        <c:showVertBorder val="1"/>
        <c:showOutline val="1"/>
        <c:showKeys val="1"/>
        <c:spPr>
          <a:noFill/>
          <a:ln w="9525">
            <a:solidFill>
              <a:schemeClr val="tx2">
                <a:lumMod val="15000"/>
                <a:lumOff val="85000"/>
              </a:schemeClr>
            </a:solidFill>
          </a:ln>
          <a:effectLst/>
        </c:spPr>
        <c:txPr>
          <a:bodyPr rot="0" spcFirstLastPara="1" vertOverflow="ellipsis" vert="horz" wrap="square" anchor="ctr" anchorCtr="1"/>
          <a:lstStyle/>
          <a:p>
            <a:pPr rtl="0">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extLst/>
  </c:chart>
  <c:spPr>
    <a:noFill/>
    <a:ln>
      <a:noFill/>
    </a:ln>
    <a:effectLst/>
  </c:spPr>
  <c:txPr>
    <a:bodyPr/>
    <a:lstStyle/>
    <a:p>
      <a:pPr>
        <a:defRPr>
          <a:solidFill>
            <a:schemeClr val="tx1"/>
          </a:solidFill>
          <a:latin typeface="Times New Roman" panose="02020603050405020304" pitchFamily="18" charset="0"/>
          <a:cs typeface="Times New Roman" panose="02020603050405020304" pitchFamily="18"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b="1">
                <a:solidFill>
                  <a:schemeClr val="tx1"/>
                </a:solidFill>
                <a:latin typeface="Times New Roman" panose="02020603050405020304" pitchFamily="18" charset="0"/>
                <a:cs typeface="Times New Roman" panose="02020603050405020304" pitchFamily="18" charset="0"/>
              </a:rPr>
              <a:t>Race and Ethnicity of Undocumented</a:t>
            </a:r>
            <a:r>
              <a:rPr lang="en-US" b="1" baseline="0">
                <a:solidFill>
                  <a:schemeClr val="tx1"/>
                </a:solidFill>
                <a:latin typeface="Times New Roman" panose="02020603050405020304" pitchFamily="18" charset="0"/>
                <a:cs typeface="Times New Roman" panose="02020603050405020304" pitchFamily="18" charset="0"/>
              </a:rPr>
              <a:t> Immigrants in </a:t>
            </a:r>
            <a:r>
              <a:rPr lang="en-US" b="1">
                <a:solidFill>
                  <a:schemeClr val="tx1"/>
                </a:solidFill>
                <a:latin typeface="Times New Roman" panose="02020603050405020304" pitchFamily="18" charset="0"/>
                <a:cs typeface="Times New Roman" panose="02020603050405020304" pitchFamily="18" charset="0"/>
              </a:rPr>
              <a:t>Ventura County</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'Race Ethnicity'!$B$4</c:f>
              <c:strCache>
                <c:ptCount val="1"/>
                <c:pt idx="0">
                  <c:v>Ventura County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 Ethnicity'!$A$5:$A$9</c:f>
              <c:strCache>
                <c:ptCount val="5"/>
                <c:pt idx="0">
                  <c:v>White</c:v>
                </c:pt>
                <c:pt idx="1">
                  <c:v>Black</c:v>
                </c:pt>
                <c:pt idx="2">
                  <c:v>Latino</c:v>
                </c:pt>
                <c:pt idx="3">
                  <c:v>Mixed/other</c:v>
                </c:pt>
                <c:pt idx="4">
                  <c:v>Asian American</c:v>
                </c:pt>
              </c:strCache>
            </c:strRef>
          </c:cat>
          <c:val>
            <c:numRef>
              <c:f>'Race Ethnicity'!$B$5:$B$9</c:f>
              <c:numCache>
                <c:formatCode>_-* #,##0_-;\-* #,##0_-;_-* "-"??_-;_-@_-</c:formatCode>
                <c:ptCount val="5"/>
                <c:pt idx="0">
                  <c:v>1280</c:v>
                </c:pt>
                <c:pt idx="1">
                  <c:v>103</c:v>
                </c:pt>
                <c:pt idx="2">
                  <c:v>44412</c:v>
                </c:pt>
                <c:pt idx="3">
                  <c:v>168</c:v>
                </c:pt>
                <c:pt idx="4">
                  <c:v>3109</c:v>
                </c:pt>
              </c:numCache>
            </c:numRef>
          </c:val>
          <c:extLst>
            <c:ext xmlns:c16="http://schemas.microsoft.com/office/drawing/2014/chart" uri="{C3380CC4-5D6E-409C-BE32-E72D297353CC}">
              <c16:uniqueId val="{00000000-DBBC-4EFB-9933-6ADAB2771A96}"/>
            </c:ext>
          </c:extLst>
        </c:ser>
        <c:dLbls>
          <c:showLegendKey val="0"/>
          <c:showVal val="0"/>
          <c:showCatName val="0"/>
          <c:showSerName val="0"/>
          <c:showPercent val="0"/>
          <c:showBubbleSize val="0"/>
        </c:dLbls>
        <c:gapWidth val="219"/>
        <c:overlap val="-27"/>
        <c:axId val="161598656"/>
        <c:axId val="123321408"/>
      </c:barChart>
      <c:catAx>
        <c:axId val="161598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23321408"/>
        <c:crosses val="autoZero"/>
        <c:auto val="1"/>
        <c:lblAlgn val="ctr"/>
        <c:lblOffset val="100"/>
        <c:noMultiLvlLbl val="0"/>
      </c:catAx>
      <c:valAx>
        <c:axId val="123321408"/>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615986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b="1">
                <a:solidFill>
                  <a:schemeClr val="tx1"/>
                </a:solidFill>
                <a:latin typeface="Times New Roman" panose="02020603050405020304" pitchFamily="18" charset="0"/>
                <a:cs typeface="Times New Roman" panose="02020603050405020304" pitchFamily="18" charset="0"/>
              </a:rPr>
              <a:t>Age of Undocumented Immigrants in Ventura County  </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Age!$C$3</c:f>
              <c:strCache>
                <c:ptCount val="1"/>
                <c:pt idx="0">
                  <c:v>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Age!$A$4:$A$10</c:f>
              <c:strCache>
                <c:ptCount val="7"/>
                <c:pt idx="0">
                  <c:v>Less than 18</c:v>
                </c:pt>
                <c:pt idx="1">
                  <c:v>18 to 24</c:v>
                </c:pt>
                <c:pt idx="2">
                  <c:v>25 to 34</c:v>
                </c:pt>
                <c:pt idx="3">
                  <c:v>35 to 44</c:v>
                </c:pt>
                <c:pt idx="4">
                  <c:v>45 to 54</c:v>
                </c:pt>
                <c:pt idx="5">
                  <c:v>55 to 64</c:v>
                </c:pt>
                <c:pt idx="6">
                  <c:v>65 and over</c:v>
                </c:pt>
              </c:strCache>
            </c:strRef>
          </c:cat>
          <c:val>
            <c:numRef>
              <c:f>Age!$C$4:$C$10</c:f>
              <c:numCache>
                <c:formatCode>_-* #,##0_-;\-* #,##0_-;_-* "-"??_-;_-@_-</c:formatCode>
                <c:ptCount val="7"/>
                <c:pt idx="0">
                  <c:v>2551</c:v>
                </c:pt>
                <c:pt idx="1">
                  <c:v>5644</c:v>
                </c:pt>
                <c:pt idx="2">
                  <c:v>13165</c:v>
                </c:pt>
                <c:pt idx="3">
                  <c:v>16149</c:v>
                </c:pt>
                <c:pt idx="4">
                  <c:v>8677</c:v>
                </c:pt>
                <c:pt idx="5">
                  <c:v>2771</c:v>
                </c:pt>
                <c:pt idx="6">
                  <c:v>115</c:v>
                </c:pt>
              </c:numCache>
            </c:numRef>
          </c:val>
          <c:extLst>
            <c:ext xmlns:c16="http://schemas.microsoft.com/office/drawing/2014/chart" uri="{C3380CC4-5D6E-409C-BE32-E72D297353CC}">
              <c16:uniqueId val="{00000000-8E26-4765-AE2D-93A1FA2661F2}"/>
            </c:ext>
          </c:extLst>
        </c:ser>
        <c:dLbls>
          <c:showLegendKey val="0"/>
          <c:showVal val="0"/>
          <c:showCatName val="0"/>
          <c:showSerName val="0"/>
          <c:showPercent val="0"/>
          <c:showBubbleSize val="0"/>
        </c:dLbls>
        <c:gapWidth val="219"/>
        <c:overlap val="-27"/>
        <c:axId val="303626624"/>
        <c:axId val="309934880"/>
      </c:barChart>
      <c:catAx>
        <c:axId val="303626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09934880"/>
        <c:crosses val="autoZero"/>
        <c:auto val="1"/>
        <c:lblAlgn val="ctr"/>
        <c:lblOffset val="100"/>
        <c:noMultiLvlLbl val="0"/>
      </c:catAx>
      <c:valAx>
        <c:axId val="309934880"/>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036266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1400" b="1" i="0" baseline="0" dirty="0">
                <a:solidFill>
                  <a:schemeClr val="tx1"/>
                </a:solidFill>
                <a:effectLst/>
                <a:latin typeface="Times New Roman" panose="02020603050405020304" pitchFamily="18" charset="0"/>
                <a:cs typeface="Times New Roman" panose="02020603050405020304" pitchFamily="18" charset="0"/>
              </a:rPr>
              <a:t>Linguistic Isolation of Undocumented Immigrants </a:t>
            </a:r>
          </a:p>
          <a:p>
            <a:pPr marL="0" marR="0" lvl="0" indent="0" algn="ctr" defTabSz="914400" rtl="0" eaLnBrk="1" fontAlgn="auto" latinLnBrk="0" hangingPunct="1">
              <a:lnSpc>
                <a:spcPct val="100000"/>
              </a:lnSpc>
              <a:spcBef>
                <a:spcPts val="0"/>
              </a:spcBef>
              <a:spcAft>
                <a:spcPts val="0"/>
              </a:spcAft>
              <a:buClrTx/>
              <a:buSzTx/>
              <a:buFontTx/>
              <a:buNone/>
              <a:tabLst/>
              <a:defRPr>
                <a:solidFill>
                  <a:schemeClr val="tx1"/>
                </a:solidFill>
                <a:latin typeface="Times New Roman" panose="02020603050405020304" pitchFamily="18" charset="0"/>
                <a:cs typeface="Times New Roman" panose="02020603050405020304" pitchFamily="18" charset="0"/>
              </a:defRPr>
            </a:pPr>
            <a:r>
              <a:rPr lang="en-US" sz="1400" b="1" i="0" baseline="0" dirty="0">
                <a:solidFill>
                  <a:schemeClr val="tx1"/>
                </a:solidFill>
                <a:effectLst/>
                <a:latin typeface="Times New Roman" panose="02020603050405020304" pitchFamily="18" charset="0"/>
                <a:cs typeface="Times New Roman" panose="02020603050405020304" pitchFamily="18" charset="0"/>
              </a:rPr>
              <a:t>in 2021</a:t>
            </a:r>
            <a:endParaRPr lang="en-US" sz="1400" dirty="0">
              <a:solidFill>
                <a:schemeClr val="tx1"/>
              </a:solidFill>
              <a:effectLst/>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'Linguistic Isolation'!$B$3</c:f>
              <c:strCache>
                <c:ptCount val="1"/>
                <c:pt idx="0">
                  <c:v>Ventura County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'Linguistic Isolation'!$A$4:$A$5</c:f>
              <c:strCache>
                <c:ptCount val="2"/>
                <c:pt idx="0">
                  <c:v>Number of Households that are Linguisically Isolated by Status</c:v>
                </c:pt>
                <c:pt idx="1">
                  <c:v>Total Number of Undocumented Population Households</c:v>
                </c:pt>
              </c:strCache>
            </c:strRef>
          </c:cat>
          <c:val>
            <c:numRef>
              <c:f>'Linguistic Isolation'!$B$4:$B$5</c:f>
              <c:numCache>
                <c:formatCode>_-* #,##0_-;\-* #,##0_-;_-* "-"??_-;_-@_-</c:formatCode>
                <c:ptCount val="2"/>
                <c:pt idx="0">
                  <c:v>4650</c:v>
                </c:pt>
                <c:pt idx="1">
                  <c:v>14091</c:v>
                </c:pt>
              </c:numCache>
            </c:numRef>
          </c:val>
          <c:extLst>
            <c:ext xmlns:c16="http://schemas.microsoft.com/office/drawing/2014/chart" uri="{C3380CC4-5D6E-409C-BE32-E72D297353CC}">
              <c16:uniqueId val="{00000000-B6EE-47BC-A7D4-77289D8A5400}"/>
            </c:ext>
          </c:extLst>
        </c:ser>
        <c:dLbls>
          <c:showLegendKey val="0"/>
          <c:showVal val="0"/>
          <c:showCatName val="0"/>
          <c:showSerName val="0"/>
          <c:showPercent val="0"/>
          <c:showBubbleSize val="0"/>
        </c:dLbls>
        <c:gapWidth val="219"/>
        <c:overlap val="-27"/>
        <c:axId val="348259216"/>
        <c:axId val="309982720"/>
      </c:barChart>
      <c:catAx>
        <c:axId val="348259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09982720"/>
        <c:crosses val="autoZero"/>
        <c:auto val="1"/>
        <c:lblAlgn val="ctr"/>
        <c:lblOffset val="100"/>
        <c:noMultiLvlLbl val="0"/>
      </c:catAx>
      <c:valAx>
        <c:axId val="309982720"/>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48259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b="1">
                <a:solidFill>
                  <a:schemeClr val="tx1"/>
                </a:solidFill>
                <a:latin typeface="Times New Roman" panose="02020603050405020304" pitchFamily="18" charset="0"/>
                <a:cs typeface="Times New Roman" panose="02020603050405020304" pitchFamily="18" charset="0"/>
              </a:rPr>
              <a:t>Languages Spoken in Undocumented</a:t>
            </a:r>
            <a:r>
              <a:rPr lang="en-US" b="1" baseline="0">
                <a:solidFill>
                  <a:schemeClr val="tx1"/>
                </a:solidFill>
                <a:latin typeface="Times New Roman" panose="02020603050405020304" pitchFamily="18" charset="0"/>
                <a:cs typeface="Times New Roman" panose="02020603050405020304" pitchFamily="18" charset="0"/>
              </a:rPr>
              <a:t> Immigrants Households in  </a:t>
            </a:r>
            <a:r>
              <a:rPr lang="en-US" b="1">
                <a:solidFill>
                  <a:schemeClr val="tx1"/>
                </a:solidFill>
                <a:latin typeface="Times New Roman" panose="02020603050405020304" pitchFamily="18" charset="0"/>
                <a:cs typeface="Times New Roman" panose="02020603050405020304" pitchFamily="18" charset="0"/>
              </a:rPr>
              <a:t>Ventura County</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'Languages Spoken at home'!$B$2:$B$3</c:f>
              <c:strCache>
                <c:ptCount val="2"/>
                <c:pt idx="1">
                  <c:v>Ventura County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'Languages Spoken at home'!$A$4:$A$6</c:f>
              <c:strCache>
                <c:ptCount val="3"/>
                <c:pt idx="0">
                  <c:v>Spanish</c:v>
                </c:pt>
                <c:pt idx="1">
                  <c:v>South or Central American Indian languages</c:v>
                </c:pt>
                <c:pt idx="2">
                  <c:v>Filipino, Tagalog</c:v>
                </c:pt>
              </c:strCache>
            </c:strRef>
          </c:cat>
          <c:val>
            <c:numRef>
              <c:f>'Languages Spoken at home'!$B$4:$B$6</c:f>
              <c:numCache>
                <c:formatCode>_-* #,##0_-;\-* #,##0_-;_-* "-"??_-;_-@_-</c:formatCode>
                <c:ptCount val="3"/>
                <c:pt idx="0">
                  <c:v>40700</c:v>
                </c:pt>
                <c:pt idx="1">
                  <c:v>2050</c:v>
                </c:pt>
                <c:pt idx="2">
                  <c:v>883</c:v>
                </c:pt>
              </c:numCache>
            </c:numRef>
          </c:val>
          <c:extLst>
            <c:ext xmlns:c16="http://schemas.microsoft.com/office/drawing/2014/chart" uri="{C3380CC4-5D6E-409C-BE32-E72D297353CC}">
              <c16:uniqueId val="{00000000-12B5-495B-BD2B-EF986F30A809}"/>
            </c:ext>
          </c:extLst>
        </c:ser>
        <c:dLbls>
          <c:showLegendKey val="0"/>
          <c:showVal val="0"/>
          <c:showCatName val="0"/>
          <c:showSerName val="0"/>
          <c:showPercent val="0"/>
          <c:showBubbleSize val="0"/>
        </c:dLbls>
        <c:gapWidth val="182"/>
        <c:axId val="303993664"/>
        <c:axId val="312409808"/>
      </c:barChart>
      <c:catAx>
        <c:axId val="303993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12409808"/>
        <c:crosses val="autoZero"/>
        <c:auto val="1"/>
        <c:lblAlgn val="ctr"/>
        <c:lblOffset val="100"/>
        <c:noMultiLvlLbl val="0"/>
      </c:catAx>
      <c:valAx>
        <c:axId val="312409808"/>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039936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b="1">
                <a:solidFill>
                  <a:schemeClr val="tx1"/>
                </a:solidFill>
                <a:latin typeface="Times New Roman" panose="02020603050405020304" pitchFamily="18" charset="0"/>
                <a:cs typeface="Times New Roman" panose="02020603050405020304" pitchFamily="18" charset="0"/>
              </a:rPr>
              <a:t>Year of US Residency of Undocumented Immigrants in Ventura County</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'Years of US Residence'!$H$3</c:f>
              <c:strCache>
                <c:ptCount val="1"/>
                <c:pt idx="0">
                  <c:v>Ventura County</c:v>
                </c:pt>
              </c:strCache>
            </c:strRef>
          </c:tx>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'Years of US Residence'!$G$4:$G$7</c:f>
              <c:strCache>
                <c:ptCount val="4"/>
                <c:pt idx="0">
                  <c:v>% of Residency 10 years or less </c:v>
                </c:pt>
                <c:pt idx="1">
                  <c:v>% or Residency 11 years or More</c:v>
                </c:pt>
                <c:pt idx="2">
                  <c:v>% of Residency 21 years or More </c:v>
                </c:pt>
                <c:pt idx="3">
                  <c:v>% of Residency More than 30 Years</c:v>
                </c:pt>
              </c:strCache>
            </c:strRef>
          </c:cat>
          <c:val>
            <c:numRef>
              <c:f>'Years of US Residence'!$H$4:$H$7</c:f>
              <c:numCache>
                <c:formatCode>0.0%</c:formatCode>
                <c:ptCount val="4"/>
                <c:pt idx="0">
                  <c:v>0.21681983983045666</c:v>
                </c:pt>
                <c:pt idx="1">
                  <c:v>0.78318016016954328</c:v>
                </c:pt>
                <c:pt idx="2">
                  <c:v>0.30587084547510851</c:v>
                </c:pt>
                <c:pt idx="3">
                  <c:v>8.656491349621992E-2</c:v>
                </c:pt>
              </c:numCache>
            </c:numRef>
          </c:val>
          <c:extLst>
            <c:ext xmlns:c16="http://schemas.microsoft.com/office/drawing/2014/chart" uri="{C3380CC4-5D6E-409C-BE32-E72D297353CC}">
              <c16:uniqueId val="{00000000-AF7D-49DF-A5FB-8D76077CBF53}"/>
            </c:ext>
          </c:extLst>
        </c:ser>
        <c:dLbls>
          <c:showLegendKey val="0"/>
          <c:showVal val="0"/>
          <c:showCatName val="0"/>
          <c:showSerName val="0"/>
          <c:showPercent val="0"/>
          <c:showBubbleSize val="0"/>
        </c:dLbls>
        <c:gapWidth val="150"/>
        <c:axId val="306444752"/>
        <c:axId val="132474944"/>
      </c:barChart>
      <c:catAx>
        <c:axId val="30644475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32474944"/>
        <c:crosses val="autoZero"/>
        <c:auto val="1"/>
        <c:lblAlgn val="ctr"/>
        <c:lblOffset val="100"/>
        <c:noMultiLvlLbl val="0"/>
      </c:catAx>
      <c:valAx>
        <c:axId val="13247494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306444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r>
              <a:rPr lang="en-US" sz="1200" b="1"/>
              <a:t>Industries of Employment of Undocumented Population in Ventura County, 2021</a:t>
            </a:r>
          </a:p>
        </c:rich>
      </c:tx>
      <c:overlay val="0"/>
      <c:spPr>
        <a:noFill/>
        <a:ln>
          <a:noFill/>
        </a:ln>
        <a:effectLst/>
      </c:spPr>
      <c:txPr>
        <a:bodyPr rot="0" spcFirstLastPara="1" vertOverflow="ellipsis" vert="horz" wrap="square" anchor="ctr" anchorCtr="1"/>
        <a:lstStyle/>
        <a:p>
          <a:pPr>
            <a:defRPr sz="1200" b="1" i="0" u="none" strike="noStrike" kern="1200" spc="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48277853515257535"/>
          <c:y val="0.15935227503788238"/>
          <c:w val="0.42442867589439404"/>
          <c:h val="0.81209927177943508"/>
        </c:manualLayout>
      </c:layout>
      <c:barChart>
        <c:barDir val="bar"/>
        <c:grouping val="clustered"/>
        <c:varyColors val="0"/>
        <c:ser>
          <c:idx val="0"/>
          <c:order val="0"/>
          <c:tx>
            <c:strRef>
              <c:f>'Industries of Employment'!$B$4</c:f>
              <c:strCache>
                <c:ptCount val="1"/>
                <c:pt idx="0">
                  <c:v>Ventura County</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'Industries of Employment'!$A$5:$A$15</c:f>
              <c:strCache>
                <c:ptCount val="11"/>
                <c:pt idx="0">
                  <c:v>Agriculture and Mining</c:v>
                </c:pt>
                <c:pt idx="1">
                  <c:v>Construction</c:v>
                </c:pt>
                <c:pt idx="2">
                  <c:v>Manufacturing</c:v>
                </c:pt>
                <c:pt idx="3">
                  <c:v>Transportation, Warehousing annd Utilities</c:v>
                </c:pt>
                <c:pt idx="4">
                  <c:v>Wholesale Trade</c:v>
                </c:pt>
                <c:pt idx="5">
                  <c:v>Retail Trade</c:v>
                </c:pt>
                <c:pt idx="6">
                  <c:v>Finance, insurance and real estate</c:v>
                </c:pt>
                <c:pt idx="7">
                  <c:v>Professional Services</c:v>
                </c:pt>
                <c:pt idx="8">
                  <c:v>Education and Health Services</c:v>
                </c:pt>
                <c:pt idx="9">
                  <c:v>Information</c:v>
                </c:pt>
                <c:pt idx="10">
                  <c:v>Other Services (except public administration)</c:v>
                </c:pt>
              </c:strCache>
            </c:strRef>
          </c:cat>
          <c:val>
            <c:numRef>
              <c:f>'Industries of Employment'!$B$5:$B$15</c:f>
              <c:numCache>
                <c:formatCode>_-* #,##0_-;\-* #,##0_-;_-* "-"??_-;_-@_-</c:formatCode>
                <c:ptCount val="11"/>
                <c:pt idx="0">
                  <c:v>12789</c:v>
                </c:pt>
                <c:pt idx="1">
                  <c:v>3530</c:v>
                </c:pt>
                <c:pt idx="2">
                  <c:v>3943</c:v>
                </c:pt>
                <c:pt idx="3">
                  <c:v>560</c:v>
                </c:pt>
                <c:pt idx="4">
                  <c:v>1464</c:v>
                </c:pt>
                <c:pt idx="5">
                  <c:v>5980</c:v>
                </c:pt>
                <c:pt idx="6">
                  <c:v>482</c:v>
                </c:pt>
                <c:pt idx="7">
                  <c:v>1802</c:v>
                </c:pt>
                <c:pt idx="8">
                  <c:v>966</c:v>
                </c:pt>
                <c:pt idx="9">
                  <c:v>499</c:v>
                </c:pt>
                <c:pt idx="10">
                  <c:v>3477</c:v>
                </c:pt>
              </c:numCache>
            </c:numRef>
          </c:val>
          <c:extLst>
            <c:ext xmlns:c16="http://schemas.microsoft.com/office/drawing/2014/chart" uri="{C3380CC4-5D6E-409C-BE32-E72D297353CC}">
              <c16:uniqueId val="{00000000-1F7F-4362-9780-F8DCAABB720E}"/>
            </c:ext>
          </c:extLst>
        </c:ser>
        <c:dLbls>
          <c:dLblPos val="outEnd"/>
          <c:showLegendKey val="0"/>
          <c:showVal val="1"/>
          <c:showCatName val="0"/>
          <c:showSerName val="0"/>
          <c:showPercent val="0"/>
          <c:showBubbleSize val="0"/>
        </c:dLbls>
        <c:gapWidth val="100"/>
        <c:axId val="259605440"/>
        <c:axId val="329190112"/>
      </c:barChart>
      <c:catAx>
        <c:axId val="2596054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329190112"/>
        <c:crosses val="autoZero"/>
        <c:auto val="1"/>
        <c:lblAlgn val="ctr"/>
        <c:lblOffset val="100"/>
        <c:noMultiLvlLbl val="0"/>
      </c:catAx>
      <c:valAx>
        <c:axId val="329190112"/>
        <c:scaling>
          <c:orientation val="minMax"/>
        </c:scaling>
        <c:delete val="1"/>
        <c:axPos val="b"/>
        <c:numFmt formatCode="_-* #,##0_-;\-* #,##0_-;_-* &quot;-&quot;??_-;_-@_-" sourceLinked="1"/>
        <c:majorTickMark val="out"/>
        <c:minorTickMark val="none"/>
        <c:tickLblPos val="nextTo"/>
        <c:crossAx val="259605440"/>
        <c:crosses val="max"/>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r>
              <a:rPr lang="en-US" sz="1100" b="1" dirty="0">
                <a:solidFill>
                  <a:schemeClr val="tx1"/>
                </a:solidFill>
                <a:latin typeface="Times New Roman" panose="02020603050405020304" pitchFamily="18" charset="0"/>
                <a:cs typeface="Times New Roman" panose="02020603050405020304" pitchFamily="18" charset="0"/>
              </a:rPr>
              <a:t>Industries of Employment as a Proportion of Labor force in the Industry in Ventura County</a:t>
            </a:r>
          </a:p>
        </c:rich>
      </c:tx>
      <c:layout>
        <c:manualLayout>
          <c:xMode val="edge"/>
          <c:yMode val="edge"/>
          <c:x val="0.10034086619190088"/>
          <c:y val="1.4988793811241123E-2"/>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chemeClr val="tx1"/>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manualLayout>
          <c:layoutTarget val="inner"/>
          <c:xMode val="edge"/>
          <c:yMode val="edge"/>
          <c:x val="0.32019593807458557"/>
          <c:y val="0.10815082828441233"/>
          <c:w val="0.6402452033068059"/>
          <c:h val="0.81477371082876693"/>
        </c:manualLayout>
      </c:layout>
      <c:barChart>
        <c:barDir val="bar"/>
        <c:grouping val="clustered"/>
        <c:varyColors val="0"/>
        <c:ser>
          <c:idx val="0"/>
          <c:order val="0"/>
          <c:tx>
            <c:strRef>
              <c:f>'Industries of Employment'!$B$49</c:f>
              <c:strCache>
                <c:ptCount val="1"/>
                <c:pt idx="0">
                  <c:v>Ventura County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'Industries of Employment'!$A$50:$A$60</c:f>
              <c:strCache>
                <c:ptCount val="11"/>
                <c:pt idx="0">
                  <c:v>Agriculture and Mining</c:v>
                </c:pt>
                <c:pt idx="1">
                  <c:v>Construction</c:v>
                </c:pt>
                <c:pt idx="2">
                  <c:v>Manufacturing</c:v>
                </c:pt>
                <c:pt idx="3">
                  <c:v>Transportation, Warehousing and Utilities</c:v>
                </c:pt>
                <c:pt idx="4">
                  <c:v>Wholesale Trade</c:v>
                </c:pt>
                <c:pt idx="5">
                  <c:v>Retail Trade</c:v>
                </c:pt>
                <c:pt idx="6">
                  <c:v>Finance, insurance and real estate</c:v>
                </c:pt>
                <c:pt idx="7">
                  <c:v>Professional Services</c:v>
                </c:pt>
                <c:pt idx="8">
                  <c:v>Education and Health Services</c:v>
                </c:pt>
                <c:pt idx="9">
                  <c:v>Information</c:v>
                </c:pt>
                <c:pt idx="10">
                  <c:v>Other Services (except public administration)</c:v>
                </c:pt>
              </c:strCache>
            </c:strRef>
          </c:cat>
          <c:val>
            <c:numRef>
              <c:f>'Industries of Employment'!$B$50:$B$60</c:f>
              <c:numCache>
                <c:formatCode>0.0%</c:formatCode>
                <c:ptCount val="11"/>
                <c:pt idx="0">
                  <c:v>0.39110674217074726</c:v>
                </c:pt>
                <c:pt idx="1">
                  <c:v>8.3963194055995741E-2</c:v>
                </c:pt>
                <c:pt idx="2">
                  <c:v>6.0291417795732917E-2</c:v>
                </c:pt>
                <c:pt idx="3">
                  <c:v>2.2679898065198142E-2</c:v>
                </c:pt>
                <c:pt idx="4">
                  <c:v>7.3126471333074594E-2</c:v>
                </c:pt>
                <c:pt idx="5">
                  <c:v>9.0515047725572548E-2</c:v>
                </c:pt>
                <c:pt idx="6">
                  <c:v>1.0318196482008768E-2</c:v>
                </c:pt>
                <c:pt idx="7">
                  <c:v>2.1095975496638129E-2</c:v>
                </c:pt>
                <c:pt idx="8">
                  <c:v>7.2740929347300089E-3</c:v>
                </c:pt>
                <c:pt idx="9">
                  <c:v>2.9909925569839527E-2</c:v>
                </c:pt>
                <c:pt idx="10">
                  <c:v>0.10216198200944246</c:v>
                </c:pt>
              </c:numCache>
            </c:numRef>
          </c:val>
          <c:extLst>
            <c:ext xmlns:c16="http://schemas.microsoft.com/office/drawing/2014/chart" uri="{C3380CC4-5D6E-409C-BE32-E72D297353CC}">
              <c16:uniqueId val="{00000000-316A-4996-AD9A-F95079123B3D}"/>
            </c:ext>
          </c:extLst>
        </c:ser>
        <c:dLbls>
          <c:showLegendKey val="0"/>
          <c:showVal val="0"/>
          <c:showCatName val="0"/>
          <c:showSerName val="0"/>
          <c:showPercent val="0"/>
          <c:showBubbleSize val="0"/>
        </c:dLbls>
        <c:gapWidth val="182"/>
        <c:axId val="93932032"/>
        <c:axId val="132546496"/>
      </c:barChart>
      <c:catAx>
        <c:axId val="93932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132546496"/>
        <c:crosses val="autoZero"/>
        <c:auto val="1"/>
        <c:lblAlgn val="ctr"/>
        <c:lblOffset val="100"/>
        <c:noMultiLvlLbl val="0"/>
      </c:catAx>
      <c:valAx>
        <c:axId val="132546496"/>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93932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3.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4.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5.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6.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7.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8.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9.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1.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2.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3.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4.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5.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6.xml><?xml version="1.0" encoding="utf-8"?>
<cs:chartStyle xmlns:cs="http://schemas.microsoft.com/office/drawing/2012/chartStyle" xmlns:a="http://schemas.openxmlformats.org/drawingml/2006/main" id="29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DECB7F-C444-4769-8EB1-E47BF335E0B9}" type="datetimeFigureOut">
              <a:rPr lang="en-US" smtClean="0"/>
              <a:pPr/>
              <a:t>9/11/2025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D7BA96-BE00-463C-B557-7A18A63620E4}" type="slidenum">
              <a:rPr lang="en-US" smtClean="0"/>
              <a:pPr/>
              <a:t>‹#›</a:t>
            </a:fld>
            <a:endParaRPr lang="en-US" dirty="0"/>
          </a:p>
        </p:txBody>
      </p:sp>
    </p:spTree>
    <p:extLst>
      <p:ext uri="{BB962C8B-B14F-4D97-AF65-F5344CB8AC3E}">
        <p14:creationId xmlns:p14="http://schemas.microsoft.com/office/powerpoint/2010/main" val="4118586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331E54"/>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06932"/>
            <a:ext cx="7772400" cy="1691194"/>
          </a:xfrm>
          <a:prstGeom prst="rect">
            <a:avLst/>
          </a:prstGeom>
        </p:spPr>
        <p:txBody>
          <a:bodyPr anchor="ctr">
            <a:normAutofit/>
          </a:bodyPr>
          <a:lstStyle>
            <a:lvl1pPr algn="ctr">
              <a:lnSpc>
                <a:spcPct val="100000"/>
              </a:lnSpc>
              <a:defRPr sz="4400" spc="6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PROJECT</a:t>
            </a:r>
            <a:br>
              <a:rPr lang="en-US" dirty="0"/>
            </a:br>
            <a:r>
              <a:rPr lang="en-US" dirty="0"/>
              <a:t>TITLE</a:t>
            </a:r>
          </a:p>
        </p:txBody>
      </p:sp>
      <p:sp>
        <p:nvSpPr>
          <p:cNvPr id="3" name="Subtitle 2"/>
          <p:cNvSpPr>
            <a:spLocks noGrp="1"/>
          </p:cNvSpPr>
          <p:nvPr>
            <p:ph type="subTitle" idx="1"/>
          </p:nvPr>
        </p:nvSpPr>
        <p:spPr>
          <a:xfrm>
            <a:off x="1371600" y="3886200"/>
            <a:ext cx="6400800" cy="1739189"/>
          </a:xfrm>
          <a:prstGeom prst="rect">
            <a:avLst/>
          </a:prstGeom>
        </p:spPr>
        <p:txBody>
          <a:bodyPr>
            <a:normAutofit/>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2000" i="1">
                <a:solidFill>
                  <a:schemeClr val="bg1"/>
                </a:solidFill>
                <a:latin typeface="Times New Roman" panose="02020603050405020304" pitchFamily="18" charset="0"/>
                <a:ea typeface="Verdana" panose="020B0604030504040204" pitchFamily="34"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sz="1000" i="0" spc="3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p:cNvPicPr>
            <a:picLocks noChangeAspect="1"/>
          </p:cNvPicPr>
          <p:nvPr userDrawn="1"/>
        </p:nvPicPr>
        <p:blipFill>
          <a:blip r:embed="rId2"/>
          <a:stretch>
            <a:fillRect/>
          </a:stretch>
        </p:blipFill>
        <p:spPr>
          <a:xfrm>
            <a:off x="2933700" y="3454995"/>
            <a:ext cx="3276600" cy="381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78578" y="6001752"/>
            <a:ext cx="1969783" cy="426785"/>
          </a:xfrm>
          <a:prstGeom prst="rect">
            <a:avLst/>
          </a:prstGeom>
        </p:spPr>
      </p:pic>
    </p:spTree>
    <p:extLst>
      <p:ext uri="{BB962C8B-B14F-4D97-AF65-F5344CB8AC3E}">
        <p14:creationId xmlns:p14="http://schemas.microsoft.com/office/powerpoint/2010/main" val="573875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513"/>
            <a:ext cx="8229600" cy="742184"/>
          </a:xfrm>
          <a:prstGeom prst="rect">
            <a:avLst/>
          </a:prstGeom>
        </p:spPr>
        <p:txBody>
          <a:bodyPr anchor="t">
            <a:noAutofit/>
          </a:bodyPr>
          <a:lstStyle>
            <a:lvl1pPr algn="l">
              <a:defRPr sz="4000" baseline="0">
                <a:solidFill>
                  <a:srgbClr val="331E54"/>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SLIDE TITLE</a:t>
            </a:r>
          </a:p>
        </p:txBody>
      </p:sp>
      <p:sp>
        <p:nvSpPr>
          <p:cNvPr id="3" name="Content Placeholder 2"/>
          <p:cNvSpPr>
            <a:spLocks noGrp="1"/>
          </p:cNvSpPr>
          <p:nvPr>
            <p:ph idx="1"/>
          </p:nvPr>
        </p:nvSpPr>
        <p:spPr>
          <a:xfrm>
            <a:off x="457200" y="2048256"/>
            <a:ext cx="8229600" cy="3503981"/>
          </a:xfrm>
          <a:prstGeom prst="rect">
            <a:avLst/>
          </a:prstGeom>
        </p:spPr>
        <p:txBody>
          <a:bodyPr>
            <a:normAutofit/>
          </a:bodyPr>
          <a:lstStyle>
            <a:lvl1pPr>
              <a:defRPr sz="15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defRPr sz="15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sz="15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sz="15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sz="15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userDrawn="1"/>
        </p:nvPicPr>
        <p:blipFill>
          <a:blip r:embed="rId2"/>
          <a:stretch>
            <a:fillRect/>
          </a:stretch>
        </p:blipFill>
        <p:spPr>
          <a:xfrm>
            <a:off x="228600" y="5743195"/>
            <a:ext cx="8686800" cy="889000"/>
          </a:xfrm>
          <a:prstGeom prst="rect">
            <a:avLst/>
          </a:prstGeom>
        </p:spPr>
      </p:pic>
      <p:sp>
        <p:nvSpPr>
          <p:cNvPr id="12" name="Text Placeholder 11"/>
          <p:cNvSpPr>
            <a:spLocks noGrp="1"/>
          </p:cNvSpPr>
          <p:nvPr>
            <p:ph type="body" sz="quarter" idx="10"/>
          </p:nvPr>
        </p:nvSpPr>
        <p:spPr>
          <a:xfrm>
            <a:off x="457200" y="1309688"/>
            <a:ext cx="8229600" cy="658101"/>
          </a:xfrm>
          <a:prstGeom prst="rect">
            <a:avLst/>
          </a:prstGeom>
        </p:spPr>
        <p:txBody>
          <a:bodyPr/>
          <a:lstStyle>
            <a:lvl1pPr marL="0" indent="0">
              <a:buNone/>
              <a:defRPr sz="1800" b="1" i="1">
                <a:solidFill>
                  <a:srgbClr val="6A4C92"/>
                </a:solidFill>
                <a:latin typeface="Times New Roman" panose="02020603050405020304" pitchFamily="18" charset="0"/>
                <a:cs typeface="Times New Roman" panose="020206030504050203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327830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solidFill>
          <a:srgbClr val="6A4C9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8640" y="1451576"/>
            <a:ext cx="8069881" cy="2015829"/>
          </a:xfrm>
          <a:prstGeom prst="rect">
            <a:avLst/>
          </a:prstGeom>
        </p:spPr>
        <p:txBody>
          <a:bodyPr anchor="t"/>
          <a:lstStyle>
            <a:lvl1pPr algn="l">
              <a:defRPr sz="4000" b="0" cap="none">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sz="4000" spc="300" dirty="0">
                <a:solidFill>
                  <a:srgbClr val="FFFFFF"/>
                </a:solidFill>
                <a:latin typeface="Verdana"/>
                <a:cs typeface="Verdana"/>
              </a:rPr>
              <a:t>EPERIBUS QUUNT </a:t>
            </a:r>
            <a:br>
              <a:rPr lang="en-US" sz="4000" spc="300" dirty="0">
                <a:solidFill>
                  <a:srgbClr val="FFFFFF"/>
                </a:solidFill>
                <a:latin typeface="Verdana"/>
                <a:cs typeface="Verdana"/>
              </a:rPr>
            </a:br>
            <a:r>
              <a:rPr lang="en-US" sz="4000" spc="300" dirty="0">
                <a:solidFill>
                  <a:srgbClr val="FFFFFF"/>
                </a:solidFill>
                <a:latin typeface="Verdana"/>
                <a:cs typeface="Verdana"/>
              </a:rPr>
              <a:t>MILIS MINTENT UTENDEM APIS REM?</a:t>
            </a:r>
          </a:p>
        </p:txBody>
      </p:sp>
      <p:sp>
        <p:nvSpPr>
          <p:cNvPr id="3" name="Text Placeholder 2"/>
          <p:cNvSpPr>
            <a:spLocks noGrp="1"/>
          </p:cNvSpPr>
          <p:nvPr>
            <p:ph type="body" idx="1" hasCustomPrompt="1"/>
          </p:nvPr>
        </p:nvSpPr>
        <p:spPr>
          <a:xfrm>
            <a:off x="548640" y="3557765"/>
            <a:ext cx="8069881" cy="1500187"/>
          </a:xfrm>
          <a:prstGeom prst="rect">
            <a:avLst/>
          </a:prstGeom>
        </p:spPr>
        <p:txBody>
          <a:bodyPr anchor="t">
            <a:normAutofit/>
          </a:bodyPr>
          <a:lstStyle>
            <a:lvl1pPr marL="0" indent="0">
              <a:buNone/>
              <a:defRPr sz="1800" i="1">
                <a:solidFill>
                  <a:schemeClr val="bg1"/>
                </a:solidFill>
                <a:latin typeface="Times New Roman" panose="02020603050405020304" pitchFamily="18" charset="0"/>
                <a:cs typeface="Times New Roman" panose="0202060305040502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i="1" dirty="0" err="1">
                <a:solidFill>
                  <a:srgbClr val="FFFFFF"/>
                </a:solidFill>
                <a:latin typeface="Times New Roman"/>
                <a:cs typeface="Times New Roman"/>
              </a:rPr>
              <a:t>Maxime</a:t>
            </a:r>
            <a:r>
              <a:rPr lang="en-US" i="1" dirty="0">
                <a:solidFill>
                  <a:srgbClr val="FFFFFF"/>
                </a:solidFill>
                <a:latin typeface="Times New Roman"/>
                <a:cs typeface="Times New Roman"/>
              </a:rPr>
              <a:t> nus </a:t>
            </a:r>
            <a:r>
              <a:rPr lang="en-US" i="1" dirty="0" err="1">
                <a:solidFill>
                  <a:srgbClr val="FFFFFF"/>
                </a:solidFill>
                <a:latin typeface="Times New Roman"/>
                <a:cs typeface="Times New Roman"/>
              </a:rPr>
              <a:t>maximil</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ictation</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endis</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natio</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Ut</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fugias</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verciis</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eumquis</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saectatibus</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sitat</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eaquis</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simolorum</a:t>
            </a:r>
            <a:r>
              <a:rPr lang="en-US" i="1" dirty="0">
                <a:solidFill>
                  <a:srgbClr val="FFFFFF"/>
                </a:solidFill>
                <a:latin typeface="Times New Roman"/>
                <a:cs typeface="Times New Roman"/>
              </a:rPr>
              <a:t> re </a:t>
            </a:r>
            <a:r>
              <a:rPr lang="en-US" i="1" dirty="0" err="1">
                <a:solidFill>
                  <a:srgbClr val="FFFFFF"/>
                </a:solidFill>
                <a:latin typeface="Times New Roman"/>
                <a:cs typeface="Times New Roman"/>
              </a:rPr>
              <a:t>cuptat</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laute</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volor</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magnis</a:t>
            </a:r>
            <a:r>
              <a:rPr lang="en-US" i="1" dirty="0">
                <a:solidFill>
                  <a:srgbClr val="FFFFFF"/>
                </a:solidFill>
                <a:latin typeface="Times New Roman"/>
                <a:cs typeface="Times New Roman"/>
              </a:rPr>
              <a:t> et </a:t>
            </a:r>
            <a:r>
              <a:rPr lang="en-US" i="1" dirty="0" err="1">
                <a:solidFill>
                  <a:srgbClr val="FFFFFF"/>
                </a:solidFill>
                <a:latin typeface="Times New Roman"/>
                <a:cs typeface="Times New Roman"/>
              </a:rPr>
              <a:t>quia</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coriaecta</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si</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aut</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evellaceaqui</a:t>
            </a:r>
            <a:r>
              <a:rPr lang="en-US" i="1" dirty="0">
                <a:solidFill>
                  <a:srgbClr val="FFFFFF"/>
                </a:solidFill>
                <a:latin typeface="Times New Roman"/>
                <a:cs typeface="Times New Roman"/>
              </a:rPr>
              <a:t> nus </a:t>
            </a:r>
            <a:r>
              <a:rPr lang="en-US" i="1" dirty="0" err="1">
                <a:solidFill>
                  <a:srgbClr val="FFFFFF"/>
                </a:solidFill>
                <a:latin typeface="Times New Roman"/>
                <a:cs typeface="Times New Roman"/>
              </a:rPr>
              <a:t>ducilig</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nienditis</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ello</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mos</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volestiisin</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nonsenderspe</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dolorum</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consequas</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nimperi</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omnis</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dundam</a:t>
            </a:r>
            <a:r>
              <a:rPr lang="en-US" i="1" dirty="0">
                <a:solidFill>
                  <a:srgbClr val="FFFFFF"/>
                </a:solidFill>
                <a:latin typeface="Times New Roman"/>
                <a:cs typeface="Times New Roman"/>
              </a:rPr>
              <a:t> con non </a:t>
            </a:r>
            <a:r>
              <a:rPr lang="en-US" i="1" dirty="0" err="1">
                <a:solidFill>
                  <a:srgbClr val="FFFFFF"/>
                </a:solidFill>
                <a:latin typeface="Times New Roman"/>
                <a:cs typeface="Times New Roman"/>
              </a:rPr>
              <a:t>reium</a:t>
            </a:r>
            <a:r>
              <a:rPr lang="en-US" i="1" dirty="0">
                <a:solidFill>
                  <a:srgbClr val="FFFFFF"/>
                </a:solidFill>
                <a:latin typeface="Times New Roman"/>
                <a:cs typeface="Times New Roman"/>
              </a:rPr>
              <a:t> </a:t>
            </a:r>
            <a:r>
              <a:rPr lang="en-US" i="1" dirty="0" err="1">
                <a:solidFill>
                  <a:srgbClr val="FFFFFF"/>
                </a:solidFill>
                <a:latin typeface="Times New Roman"/>
                <a:cs typeface="Times New Roman"/>
              </a:rPr>
              <a:t>fugitatus</a:t>
            </a:r>
            <a:r>
              <a:rPr lang="en-US" i="1" dirty="0">
                <a:solidFill>
                  <a:srgbClr val="FFFFFF"/>
                </a:solidFill>
                <a:latin typeface="Times New Roman"/>
                <a:cs typeface="Times New Roman"/>
              </a:rPr>
              <a:t>.</a:t>
            </a:r>
          </a:p>
        </p:txBody>
      </p:sp>
      <p:sp>
        <p:nvSpPr>
          <p:cNvPr id="9" name="Text Placeholder 8"/>
          <p:cNvSpPr>
            <a:spLocks noGrp="1"/>
          </p:cNvSpPr>
          <p:nvPr>
            <p:ph type="body" sz="quarter" idx="10" hasCustomPrompt="1"/>
          </p:nvPr>
        </p:nvSpPr>
        <p:spPr>
          <a:xfrm>
            <a:off x="547688" y="322228"/>
            <a:ext cx="8069618" cy="475145"/>
          </a:xfrm>
          <a:prstGeom prst="rect">
            <a:avLst/>
          </a:prstGeom>
        </p:spPr>
        <p:txBody>
          <a:bodyPr anchor="ctr"/>
          <a:lstStyle>
            <a:lvl1pPr marL="0" indent="0">
              <a:buNone/>
              <a:defRPr sz="20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SECTION TITLE</a:t>
            </a:r>
          </a:p>
        </p:txBody>
      </p:sp>
    </p:spTree>
    <p:extLst>
      <p:ext uri="{BB962C8B-B14F-4D97-AF65-F5344CB8AC3E}">
        <p14:creationId xmlns:p14="http://schemas.microsoft.com/office/powerpoint/2010/main" val="5256187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5"/>
          <a:stretch>
            <a:fillRect/>
          </a:stretch>
        </p:blipFill>
        <p:spPr>
          <a:xfrm>
            <a:off x="228600" y="5743195"/>
            <a:ext cx="8686800" cy="889000"/>
          </a:xfrm>
          <a:prstGeom prst="rect">
            <a:avLst/>
          </a:prstGeom>
        </p:spPr>
      </p:pic>
    </p:spTree>
    <p:extLst>
      <p:ext uri="{BB962C8B-B14F-4D97-AF65-F5344CB8AC3E}">
        <p14:creationId xmlns:p14="http://schemas.microsoft.com/office/powerpoint/2010/main" val="1848690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457200" rtl="0" eaLnBrk="1" latinLnBrk="0" hangingPunct="1">
        <a:spcBef>
          <a:spcPct val="0"/>
        </a:spcBef>
        <a:buNone/>
        <a:defRPr sz="4000" kern="1200">
          <a:solidFill>
            <a:srgbClr val="331E54"/>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 </a:t>
            </a:r>
            <a:endParaRPr lang="en-US" sz="2700" dirty="0">
              <a:latin typeface="+mn-lt"/>
            </a:endParaRPr>
          </a:p>
        </p:txBody>
      </p:sp>
      <p:sp>
        <p:nvSpPr>
          <p:cNvPr id="3" name="Subtitle 2"/>
          <p:cNvSpPr>
            <a:spLocks noGrp="1"/>
          </p:cNvSpPr>
          <p:nvPr>
            <p:ph type="subTitle" idx="1"/>
          </p:nvPr>
        </p:nvSpPr>
        <p:spPr>
          <a:xfrm>
            <a:off x="461639" y="3659875"/>
            <a:ext cx="8318377" cy="2305919"/>
          </a:xfrm>
        </p:spPr>
        <p:txBody>
          <a:bodyPr>
            <a:normAutofit fontScale="77500" lnSpcReduction="20000"/>
          </a:bodyPr>
          <a:lstStyle/>
          <a:p>
            <a:r>
              <a:rPr lang="en-US" b="1" i="0" dirty="0">
                <a:effectLst>
                  <a:outerShdw blurRad="38100" dist="38100" dir="2700000" algn="tl">
                    <a:srgbClr val="000000">
                      <a:alpha val="43137"/>
                    </a:srgbClr>
                  </a:outerShdw>
                </a:effectLst>
              </a:rPr>
              <a:t>Separating Myths from Realities</a:t>
            </a:r>
          </a:p>
          <a:p>
            <a:r>
              <a:rPr lang="en-US" b="1" i="0" dirty="0"/>
              <a:t>Challenges Undocumented Immigrants Face and Their Economic Impact </a:t>
            </a:r>
          </a:p>
          <a:p>
            <a:r>
              <a:rPr lang="en-US" b="1" i="0" dirty="0"/>
              <a:t>in Ventura County</a:t>
            </a:r>
          </a:p>
          <a:p>
            <a:pPr algn="l"/>
            <a:endParaRPr lang="en-US" sz="1200" i="0" dirty="0"/>
          </a:p>
          <a:p>
            <a:pPr algn="l"/>
            <a:endParaRPr lang="en-US" sz="1200" i="0" dirty="0"/>
          </a:p>
          <a:p>
            <a:r>
              <a:rPr lang="en-US" sz="1700" dirty="0">
                <a:effectLst>
                  <a:outerShdw blurRad="38100" dist="38100" dir="2700000" algn="tl">
                    <a:srgbClr val="000000">
                      <a:alpha val="43137"/>
                    </a:srgbClr>
                  </a:outerShdw>
                </a:effectLst>
              </a:rPr>
              <a:t>A Presentation </a:t>
            </a:r>
          </a:p>
          <a:p>
            <a:r>
              <a:rPr lang="en-US" sz="1700" dirty="0">
                <a:effectLst>
                  <a:outerShdw blurRad="38100" dist="38100" dir="2700000" algn="tl">
                    <a:srgbClr val="000000">
                      <a:alpha val="43137"/>
                    </a:srgbClr>
                  </a:outerShdw>
                </a:effectLst>
              </a:rPr>
              <a:t>For the Moorpark City Council </a:t>
            </a:r>
          </a:p>
          <a:p>
            <a:pPr algn="l"/>
            <a:endParaRPr lang="en-US" sz="1200" i="0" dirty="0"/>
          </a:p>
          <a:p>
            <a:pPr algn="l"/>
            <a:endParaRPr lang="en-US" sz="1200" i="0" dirty="0"/>
          </a:p>
          <a:p>
            <a:pPr algn="l"/>
            <a:r>
              <a:rPr lang="en-US" sz="1400" i="0" dirty="0"/>
              <a:t>Jamshid Damooei, Ph.D.</a:t>
            </a:r>
          </a:p>
          <a:p>
            <a:pPr algn="l"/>
            <a:r>
              <a:rPr lang="en-US" sz="1400" i="0" dirty="0"/>
              <a:t>Professor and Executive Director of </a:t>
            </a:r>
          </a:p>
          <a:p>
            <a:pPr algn="l"/>
            <a:r>
              <a:rPr lang="en-US" sz="1400" i="0" dirty="0"/>
              <a:t>Center for Economics of Social Issues (CESI)</a:t>
            </a:r>
          </a:p>
        </p:txBody>
      </p:sp>
      <p:sp>
        <p:nvSpPr>
          <p:cNvPr id="4" name="TextBox 3"/>
          <p:cNvSpPr txBox="1"/>
          <p:nvPr/>
        </p:nvSpPr>
        <p:spPr>
          <a:xfrm>
            <a:off x="-816077" y="3106994"/>
            <a:ext cx="914400" cy="914400"/>
          </a:xfrm>
          <a:prstGeom prst="rect">
            <a:avLst/>
          </a:prstGeom>
        </p:spPr>
        <p:txBody>
          <a:bodyPr vert="horz" wrap="none" lIns="91440" tIns="45720" rIns="91440" bIns="45720" rtlCol="0" anchor="t">
            <a:noAutofit/>
          </a:bodyPr>
          <a:lstStyle/>
          <a:p>
            <a:endParaRPr lang="en-US" sz="2000" b="1" i="1" dirty="0">
              <a:solidFill>
                <a:srgbClr val="6A4C92"/>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57EB0301-2E88-4649-98C2-B5A56CBF1416}"/>
              </a:ext>
            </a:extLst>
          </p:cNvPr>
          <p:cNvSpPr/>
          <p:nvPr/>
        </p:nvSpPr>
        <p:spPr>
          <a:xfrm>
            <a:off x="461639" y="736847"/>
            <a:ext cx="8114190" cy="1647182"/>
          </a:xfrm>
          <a:prstGeom prst="rect">
            <a:avLst/>
          </a:prstGeom>
        </p:spPr>
        <p:txBody>
          <a:bodyPr wrap="square">
            <a:spAutoFit/>
          </a:bodyPr>
          <a:lstStyle/>
          <a:p>
            <a:pPr algn="ctr">
              <a:lnSpc>
                <a:spcPct val="107000"/>
              </a:lnSpc>
            </a:pP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Demographic Profile and Economic Impact of Undocumented Immigrants </a:t>
            </a:r>
          </a:p>
          <a:p>
            <a:pPr algn="ctr">
              <a:lnSpc>
                <a:spcPct val="107000"/>
              </a:lnSpc>
            </a:pPr>
            <a:r>
              <a:rPr lang="en-US" sz="3200" b="1" dirty="0">
                <a:solidFill>
                  <a:schemeClr val="bg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in Ventura County</a:t>
            </a:r>
            <a:endParaRPr lang="en-US" sz="3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6DA5D72B-1E07-1AE1-BF72-4CB7E3A12FD3}"/>
              </a:ext>
            </a:extLst>
          </p:cNvPr>
          <p:cNvPicPr>
            <a:picLocks noChangeAspect="1"/>
          </p:cNvPicPr>
          <p:nvPr/>
        </p:nvPicPr>
        <p:blipFill>
          <a:blip r:embed="rId2"/>
          <a:stretch>
            <a:fillRect/>
          </a:stretch>
        </p:blipFill>
        <p:spPr>
          <a:xfrm>
            <a:off x="3982112" y="2272151"/>
            <a:ext cx="1179775" cy="1175546"/>
          </a:xfrm>
          <a:prstGeom prst="rect">
            <a:avLst/>
          </a:prstGeom>
        </p:spPr>
      </p:pic>
    </p:spTree>
    <p:extLst>
      <p:ext uri="{BB962C8B-B14F-4D97-AF65-F5344CB8AC3E}">
        <p14:creationId xmlns:p14="http://schemas.microsoft.com/office/powerpoint/2010/main" val="3363581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7706A-AB30-4D76-BD43-32505D436619}"/>
              </a:ext>
            </a:extLst>
          </p:cNvPr>
          <p:cNvSpPr>
            <a:spLocks noGrp="1"/>
          </p:cNvSpPr>
          <p:nvPr>
            <p:ph type="title"/>
          </p:nvPr>
        </p:nvSpPr>
        <p:spPr>
          <a:xfrm>
            <a:off x="457200" y="186431"/>
            <a:ext cx="8229600" cy="727969"/>
          </a:xfrm>
        </p:spPr>
        <p:txBody>
          <a:bodyPr/>
          <a:lstStyle/>
          <a:p>
            <a:pPr algn="ctr"/>
            <a:r>
              <a:rPr lang="en-US" b="1" dirty="0">
                <a:latin typeface="Times New Roman" panose="02020603050405020304" pitchFamily="18" charset="0"/>
                <a:cs typeface="Times New Roman" panose="02020603050405020304" pitchFamily="18" charset="0"/>
              </a:rPr>
              <a:t>Economic Impacts</a:t>
            </a:r>
            <a:endParaRPr lang="en-US" dirty="0"/>
          </a:p>
        </p:txBody>
      </p:sp>
      <p:sp>
        <p:nvSpPr>
          <p:cNvPr id="6" name="Rectangle 5">
            <a:extLst>
              <a:ext uri="{FF2B5EF4-FFF2-40B4-BE49-F238E27FC236}">
                <a16:creationId xmlns:a16="http://schemas.microsoft.com/office/drawing/2014/main" id="{2479F350-FE71-4956-A0D4-19090B693E2B}"/>
              </a:ext>
            </a:extLst>
          </p:cNvPr>
          <p:cNvSpPr/>
          <p:nvPr/>
        </p:nvSpPr>
        <p:spPr>
          <a:xfrm>
            <a:off x="6090081" y="914401"/>
            <a:ext cx="2885243" cy="5555367"/>
          </a:xfrm>
          <a:prstGeom prst="rect">
            <a:avLst/>
          </a:prstGeom>
        </p:spPr>
        <p:txBody>
          <a:bodyPr wrap="square">
            <a:spAutoFit/>
          </a:bodyPr>
          <a:lstStyle/>
          <a:p>
            <a:pPr algn="ctr"/>
            <a:r>
              <a:rPr lang="en-US" b="1" dirty="0">
                <a:latin typeface="Times New Roman" panose="02020603050405020304" pitchFamily="18" charset="0"/>
                <a:ea typeface="Calibri" panose="020F0502020204030204" pitchFamily="34" charset="0"/>
              </a:rPr>
              <a:t>Takeaways</a:t>
            </a:r>
          </a:p>
          <a:p>
            <a:endParaRPr lang="en-US" sz="1100" dirty="0">
              <a:latin typeface="Times New Roman" panose="02020603050405020304" pitchFamily="18" charset="0"/>
              <a:ea typeface="Calibri" panose="020F0502020204030204" pitchFamily="34" charset="0"/>
            </a:endParaRPr>
          </a:p>
          <a:p>
            <a:r>
              <a:rPr lang="en-US" sz="1400" dirty="0">
                <a:latin typeface="Times New Roman" panose="02020603050405020304" pitchFamily="18" charset="0"/>
                <a:ea typeface="Calibri" panose="020F0502020204030204" pitchFamily="34" charset="0"/>
              </a:rPr>
              <a:t>It is essential to recognize that direct impacts are only one of three impacts. We also need to consider the effects through industry linkages and their ripple effects, and the impact of spending by households. They are called indirect and induced. </a:t>
            </a:r>
          </a:p>
          <a:p>
            <a:endParaRPr lang="en-US" sz="1400" dirty="0">
              <a:latin typeface="Times New Roman" panose="02020603050405020304" pitchFamily="18" charset="0"/>
              <a:ea typeface="Calibri" panose="020F0502020204030204" pitchFamily="34" charset="0"/>
            </a:endParaRPr>
          </a:p>
          <a:p>
            <a:r>
              <a:rPr lang="en-US" sz="1400" dirty="0">
                <a:latin typeface="Times New Roman" panose="02020603050405020304" pitchFamily="18" charset="0"/>
                <a:ea typeface="Calibri" panose="020F0502020204030204" pitchFamily="34" charset="0"/>
              </a:rPr>
              <a:t>Examining induced and indirect effects reveals another critical issue: the interdependence among all economic entities within an economy. </a:t>
            </a:r>
          </a:p>
          <a:p>
            <a:endParaRPr lang="en-US" sz="1400" dirty="0">
              <a:latin typeface="Times New Roman" panose="02020603050405020304" pitchFamily="18" charset="0"/>
              <a:ea typeface="Calibri" panose="020F0502020204030204" pitchFamily="34" charset="0"/>
            </a:endParaRPr>
          </a:p>
          <a:p>
            <a:r>
              <a:rPr lang="en-US" sz="1400" dirty="0">
                <a:latin typeface="Times New Roman" panose="02020603050405020304" pitchFamily="18" charset="0"/>
                <a:ea typeface="Calibri" panose="020F0502020204030204" pitchFamily="34" charset="0"/>
              </a:rPr>
              <a:t>Undocumented immigrants through immigration and the induced creation of jobs for others contribute to higher production within the economy. </a:t>
            </a:r>
          </a:p>
          <a:p>
            <a:endParaRPr lang="en-US" sz="1100" dirty="0">
              <a:latin typeface="Times New Roman" panose="02020603050405020304" pitchFamily="18" charset="0"/>
              <a:ea typeface="Calibri" panose="020F0502020204030204" pitchFamily="34" charset="0"/>
            </a:endParaRPr>
          </a:p>
          <a:p>
            <a:r>
              <a:rPr lang="en-US" sz="1100" dirty="0">
                <a:latin typeface="Times New Roman" panose="02020603050405020304" pitchFamily="18" charset="0"/>
                <a:ea typeface="Calibri" panose="020F0502020204030204" pitchFamily="34" charset="0"/>
              </a:rPr>
              <a:t>.</a:t>
            </a:r>
          </a:p>
          <a:p>
            <a:pPr marL="171450" indent="-171450">
              <a:buFont typeface="Arial" panose="020B0604020202020204" pitchFamily="34" charset="0"/>
              <a:buChar char="•"/>
            </a:pPr>
            <a:endParaRPr lang="en-US" sz="1100" dirty="0">
              <a:latin typeface="Times New Roman" panose="02020603050405020304" pitchFamily="18" charset="0"/>
              <a:ea typeface="Calibri" panose="020F0502020204030204" pitchFamily="34" charset="0"/>
            </a:endParaRPr>
          </a:p>
          <a:p>
            <a:pPr marL="171450" indent="-171450">
              <a:buFont typeface="Arial" panose="020B0604020202020204" pitchFamily="34" charset="0"/>
              <a:buChar char="•"/>
            </a:pPr>
            <a:endParaRPr lang="en-US" sz="1100" dirty="0">
              <a:latin typeface="Times New Roman" panose="02020603050405020304" pitchFamily="18" charset="0"/>
              <a:ea typeface="Calibri" panose="020F0502020204030204" pitchFamily="34" charset="0"/>
            </a:endParaRPr>
          </a:p>
          <a:p>
            <a:pPr marL="171450" indent="-171450">
              <a:buFont typeface="Arial" panose="020B0604020202020204" pitchFamily="34" charset="0"/>
              <a:buChar char="•"/>
            </a:pPr>
            <a:endParaRPr lang="en-US" sz="1200" dirty="0">
              <a:latin typeface="Times New Roman" panose="02020603050405020304" pitchFamily="18" charset="0"/>
              <a:ea typeface="Calibri" panose="020F0502020204030204" pitchFamily="34" charset="0"/>
            </a:endParaRPr>
          </a:p>
          <a:p>
            <a:endParaRPr lang="en-US" sz="1400" b="1" dirty="0">
              <a:latin typeface="Times New Roman" panose="02020603050405020304" pitchFamily="18" charset="0"/>
              <a:ea typeface="Calibri" panose="020F0502020204030204" pitchFamily="34" charset="0"/>
            </a:endParaRPr>
          </a:p>
          <a:p>
            <a:endParaRPr lang="en-US" dirty="0">
              <a:latin typeface="Times New Roman" panose="02020603050405020304" pitchFamily="18" charset="0"/>
              <a:ea typeface="Calibri" panose="020F0502020204030204" pitchFamily="34" charset="0"/>
            </a:endParaRPr>
          </a:p>
        </p:txBody>
      </p:sp>
      <p:graphicFrame>
        <p:nvGraphicFramePr>
          <p:cNvPr id="7" name="Chart 6">
            <a:extLst>
              <a:ext uri="{FF2B5EF4-FFF2-40B4-BE49-F238E27FC236}">
                <a16:creationId xmlns:a16="http://schemas.microsoft.com/office/drawing/2014/main" id="{681AAAF3-7CB8-4E81-856E-DE440B11C10E}"/>
              </a:ext>
            </a:extLst>
          </p:cNvPr>
          <p:cNvGraphicFramePr>
            <a:graphicFrameLocks/>
          </p:cNvGraphicFramePr>
          <p:nvPr>
            <p:extLst>
              <p:ext uri="{D42A27DB-BD31-4B8C-83A1-F6EECF244321}">
                <p14:modId xmlns:p14="http://schemas.microsoft.com/office/powerpoint/2010/main" val="3656815067"/>
              </p:ext>
            </p:extLst>
          </p:nvPr>
        </p:nvGraphicFramePr>
        <p:xfrm>
          <a:off x="541538" y="1012054"/>
          <a:ext cx="5548543" cy="43924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56779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71BEC-4C01-423A-B15D-2075B9A9F20E}"/>
              </a:ext>
            </a:extLst>
          </p:cNvPr>
          <p:cNvSpPr>
            <a:spLocks noGrp="1"/>
          </p:cNvSpPr>
          <p:nvPr>
            <p:ph type="title"/>
          </p:nvPr>
        </p:nvSpPr>
        <p:spPr>
          <a:xfrm>
            <a:off x="457200" y="150921"/>
            <a:ext cx="8229600" cy="719091"/>
          </a:xfrm>
        </p:spPr>
        <p:txBody>
          <a:bodyPr/>
          <a:lstStyle/>
          <a:p>
            <a:pPr algn="ctr"/>
            <a:r>
              <a:rPr lang="en-US" b="1" dirty="0">
                <a:latin typeface="Times New Roman" panose="02020603050405020304" pitchFamily="18" charset="0"/>
                <a:cs typeface="Times New Roman" panose="02020603050405020304" pitchFamily="18" charset="0"/>
              </a:rPr>
              <a:t>Economic Impacts</a:t>
            </a:r>
            <a:endParaRPr lang="en-US" dirty="0"/>
          </a:p>
        </p:txBody>
      </p:sp>
      <p:sp>
        <p:nvSpPr>
          <p:cNvPr id="6" name="Rectangle 5">
            <a:extLst>
              <a:ext uri="{FF2B5EF4-FFF2-40B4-BE49-F238E27FC236}">
                <a16:creationId xmlns:a16="http://schemas.microsoft.com/office/drawing/2014/main" id="{149048B0-0186-454E-97A0-A217E6C36CBD}"/>
              </a:ext>
            </a:extLst>
          </p:cNvPr>
          <p:cNvSpPr/>
          <p:nvPr/>
        </p:nvSpPr>
        <p:spPr>
          <a:xfrm>
            <a:off x="674703" y="977177"/>
            <a:ext cx="7439487" cy="4647426"/>
          </a:xfrm>
          <a:prstGeom prst="rect">
            <a:avLst/>
          </a:prstGeom>
        </p:spPr>
        <p:txBody>
          <a:bodyPr wrap="square">
            <a:spAutoFit/>
          </a:bodyPr>
          <a:lstStyle/>
          <a:p>
            <a:pPr algn="ctr"/>
            <a:r>
              <a:rPr lang="en-US" b="1" dirty="0">
                <a:latin typeface="Times New Roman" panose="02020603050405020304" pitchFamily="18" charset="0"/>
                <a:ea typeface="Calibri" panose="020F0502020204030204" pitchFamily="34" charset="0"/>
              </a:rPr>
              <a:t>Takeaways Continue…….</a:t>
            </a:r>
          </a:p>
          <a:p>
            <a:endParaRPr lang="en-US" sz="1200" dirty="0">
              <a:latin typeface="Times New Roman" panose="02020603050405020304" pitchFamily="18" charset="0"/>
              <a:ea typeface="Calibri" panose="020F0502020204030204" pitchFamily="34" charset="0"/>
            </a:endParaRPr>
          </a:p>
          <a:p>
            <a:r>
              <a:rPr lang="en-US" sz="1200" dirty="0">
                <a:latin typeface="Times New Roman" panose="02020603050405020304" pitchFamily="18" charset="0"/>
                <a:ea typeface="Calibri" panose="020F0502020204030204" pitchFamily="34" charset="0"/>
              </a:rPr>
              <a:t>These are presented in the chart, and let us go through it. </a:t>
            </a:r>
          </a:p>
          <a:p>
            <a:pPr marL="171450" indent="-171450">
              <a:buFont typeface="Arial" panose="020B0604020202020204" pitchFamily="34" charset="0"/>
              <a:buChar char="•"/>
            </a:pPr>
            <a:r>
              <a:rPr lang="en-US" sz="1200" dirty="0">
                <a:latin typeface="Times New Roman" panose="02020603050405020304" pitchFamily="18" charset="0"/>
                <a:ea typeface="Calibri" panose="020F0502020204030204" pitchFamily="34" charset="0"/>
              </a:rPr>
              <a:t>Undocumented immigrants create more than 15.5 thousand additional jobs for others.</a:t>
            </a:r>
          </a:p>
          <a:p>
            <a:pPr marL="171450" indent="-171450">
              <a:buFont typeface="Arial" panose="020B0604020202020204" pitchFamily="34" charset="0"/>
              <a:buChar char="•"/>
            </a:pPr>
            <a:r>
              <a:rPr lang="en-US" sz="1200" dirty="0">
                <a:latin typeface="Times New Roman" panose="02020603050405020304" pitchFamily="18" charset="0"/>
                <a:ea typeface="Calibri" panose="020F0502020204030204" pitchFamily="34" charset="0"/>
              </a:rPr>
              <a:t>Their work results in almost $1.1 billion of additional labor income for others in the county.</a:t>
            </a:r>
          </a:p>
          <a:p>
            <a:pPr marL="171450" indent="-171450">
              <a:buFont typeface="Arial" panose="020B0604020202020204" pitchFamily="34" charset="0"/>
              <a:buChar char="•"/>
            </a:pPr>
            <a:r>
              <a:rPr lang="en-US" sz="1200" dirty="0">
                <a:latin typeface="Times New Roman" panose="02020603050405020304" pitchFamily="18" charset="0"/>
                <a:ea typeface="Calibri" panose="020F0502020204030204" pitchFamily="34" charset="0"/>
              </a:rPr>
              <a:t>Their work in total creates around $5.1 billion towards the county’s GDP, out of which $3.3 billion is due to their direct contribution.</a:t>
            </a:r>
          </a:p>
          <a:p>
            <a:pPr marL="171450" indent="-171450">
              <a:buFont typeface="Arial" panose="020B0604020202020204" pitchFamily="34" charset="0"/>
              <a:buChar char="•"/>
            </a:pPr>
            <a:r>
              <a:rPr lang="en-US" sz="1200" dirty="0">
                <a:latin typeface="Times New Roman" panose="02020603050405020304" pitchFamily="18" charset="0"/>
                <a:ea typeface="Calibri" panose="020F0502020204030204" pitchFamily="34" charset="0"/>
              </a:rPr>
              <a:t>Value added is the outcome of the direct contribution of undocumented immigrants. However, their work creates a much higher level of economic activities, which is measured by total output, which in the case of Ventura County is around $5.7 billion directly and another $2.9 billion through indirect and induced production. </a:t>
            </a:r>
          </a:p>
          <a:p>
            <a:pPr marL="171450" indent="-171450">
              <a:buFont typeface="Arial" panose="020B0604020202020204" pitchFamily="34" charset="0"/>
              <a:buChar char="•"/>
            </a:pPr>
            <a:r>
              <a:rPr lang="en-US" sz="1200" dirty="0">
                <a:latin typeface="Times New Roman" panose="02020603050405020304" pitchFamily="18" charset="0"/>
                <a:ea typeface="Calibri" panose="020F0502020204030204" pitchFamily="34" charset="0"/>
              </a:rPr>
              <a:t>Output in IMPLAN model shows the total economic activities that an entity or an industry generate (total value of production that occurred during a year).</a:t>
            </a:r>
          </a:p>
          <a:p>
            <a:endParaRPr lang="en-US" sz="1200" dirty="0">
              <a:latin typeface="Times New Roman" panose="02020603050405020304" pitchFamily="18" charset="0"/>
              <a:ea typeface="Calibri" panose="020F0502020204030204" pitchFamily="34" charset="0"/>
            </a:endParaRPr>
          </a:p>
          <a:p>
            <a:r>
              <a:rPr lang="en-US" sz="1200" dirty="0">
                <a:latin typeface="Times New Roman" panose="02020603050405020304" pitchFamily="18" charset="0"/>
                <a:ea typeface="Calibri" panose="020F0502020204030204" pitchFamily="34" charset="0"/>
              </a:rPr>
              <a:t>Labor income includes two parts. First, employee compensation is the total payroll cost of wage and salary employees to the employer. This includes wages and salaries, all benefits (e.g., health, retirement), and payroll taxes (both sides of social security, Unemployment insurance taxes, etc.). It is also referred to as a fully loaded payroll.</a:t>
            </a:r>
          </a:p>
          <a:p>
            <a:endParaRPr lang="en-US" sz="1200" dirty="0">
              <a:latin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The second part consists of Proprietor Income (PI). PI consists of payments received by self-employed individuals and unincorporated business owners. It represents the current production income of sole proprietorships, partnerships, and tax-exempt cooperatives. It includes the capital consumption allowance and is recorded on Federal Tax Form 1040C. It excludes dividends, monetary interest received by nonfinancial businesses, and rental income received by persons not primarily engaged in the real estate business. A net loss to the proprietor can result from labor income.</a:t>
            </a:r>
          </a:p>
          <a:p>
            <a:endParaRPr lang="en-US" sz="12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96711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4A747-D8C0-4307-88C6-17631122D84E}"/>
              </a:ext>
            </a:extLst>
          </p:cNvPr>
          <p:cNvSpPr>
            <a:spLocks noGrp="1"/>
          </p:cNvSpPr>
          <p:nvPr>
            <p:ph type="title"/>
          </p:nvPr>
        </p:nvSpPr>
        <p:spPr>
          <a:xfrm>
            <a:off x="457200" y="257452"/>
            <a:ext cx="8229600" cy="825625"/>
          </a:xfrm>
        </p:spPr>
        <p:txBody>
          <a:bodyPr/>
          <a:lstStyle/>
          <a:p>
            <a:pPr algn="ctr"/>
            <a:r>
              <a:rPr lang="en-US" b="1" dirty="0">
                <a:latin typeface="Times New Roman" panose="02020603050405020304" pitchFamily="18" charset="0"/>
                <a:cs typeface="Times New Roman" panose="02020603050405020304" pitchFamily="18" charset="0"/>
              </a:rPr>
              <a:t>Economic Impacts</a:t>
            </a:r>
            <a:endParaRPr lang="en-US" dirty="0"/>
          </a:p>
        </p:txBody>
      </p:sp>
      <p:graphicFrame>
        <p:nvGraphicFramePr>
          <p:cNvPr id="5" name="Content Placeholder 4">
            <a:extLst>
              <a:ext uri="{FF2B5EF4-FFF2-40B4-BE49-F238E27FC236}">
                <a16:creationId xmlns:a16="http://schemas.microsoft.com/office/drawing/2014/main" id="{C1CAFA83-2B61-48CB-987F-A562624D451E}"/>
              </a:ext>
            </a:extLst>
          </p:cNvPr>
          <p:cNvGraphicFramePr>
            <a:graphicFrameLocks noGrp="1"/>
          </p:cNvGraphicFramePr>
          <p:nvPr>
            <p:ph idx="1"/>
            <p:extLst>
              <p:ext uri="{D42A27DB-BD31-4B8C-83A1-F6EECF244321}">
                <p14:modId xmlns:p14="http://schemas.microsoft.com/office/powerpoint/2010/main" val="31394176"/>
              </p:ext>
            </p:extLst>
          </p:nvPr>
        </p:nvGraphicFramePr>
        <p:xfrm>
          <a:off x="457200" y="1171575"/>
          <a:ext cx="3209278" cy="43799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2959F8ED-E98A-4784-962B-097890B31F71}"/>
              </a:ext>
            </a:extLst>
          </p:cNvPr>
          <p:cNvGraphicFramePr>
            <a:graphicFrameLocks/>
          </p:cNvGraphicFramePr>
          <p:nvPr>
            <p:extLst>
              <p:ext uri="{D42A27DB-BD31-4B8C-83A1-F6EECF244321}">
                <p14:modId xmlns:p14="http://schemas.microsoft.com/office/powerpoint/2010/main" val="2790846354"/>
              </p:ext>
            </p:extLst>
          </p:nvPr>
        </p:nvGraphicFramePr>
        <p:xfrm>
          <a:off x="3715307" y="1119188"/>
          <a:ext cx="3147132" cy="44323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E0401E8C-D092-4703-9F28-9CB587EFCB67}"/>
              </a:ext>
            </a:extLst>
          </p:cNvPr>
          <p:cNvSpPr/>
          <p:nvPr/>
        </p:nvSpPr>
        <p:spPr>
          <a:xfrm>
            <a:off x="6862438" y="1027349"/>
            <a:ext cx="2024110" cy="4709815"/>
          </a:xfrm>
          <a:prstGeom prst="rect">
            <a:avLst/>
          </a:prstGeom>
        </p:spPr>
        <p:txBody>
          <a:bodyPr wrap="square">
            <a:spAutoFit/>
          </a:bodyPr>
          <a:lstStyle/>
          <a:p>
            <a:pPr algn="ctr">
              <a:lnSpc>
                <a:spcPct val="107000"/>
              </a:lnSpc>
              <a:spcAft>
                <a:spcPts val="800"/>
              </a:spcAft>
            </a:pPr>
            <a:r>
              <a:rPr lang="en-US" sz="1600" b="1" dirty="0">
                <a:latin typeface="Times New Roman" panose="02020603050405020304" pitchFamily="18" charset="0"/>
                <a:ea typeface="Calibri" panose="020F0502020204030204" pitchFamily="34" charset="0"/>
                <a:cs typeface="Times New Roman" panose="02020603050405020304" pitchFamily="18" charset="0"/>
              </a:rPr>
              <a:t>Takeaways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The most significant contribution of undocumented immigrants is towards agriculture, which accounts for 57% of the total value added in that industry. </a:t>
            </a:r>
          </a:p>
          <a:p>
            <a:pPr>
              <a:lnSpc>
                <a:spcPct val="107000"/>
              </a:lnSpc>
              <a:spcAft>
                <a:spcPts val="80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Undocumented immigrants' contribution towards Retail Trade and Construction is more than half a billion dollars each. </a:t>
            </a:r>
          </a:p>
          <a:p>
            <a:pPr>
              <a:lnSpc>
                <a:spcPct val="107000"/>
              </a:lnSpc>
              <a:spcAft>
                <a:spcPts val="80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Wholesale Trade and Manufacturing have a significant place when it comes to the contribution of undocumented immigrants in Ventura County. </a:t>
            </a:r>
          </a:p>
          <a:p>
            <a:pPr>
              <a:lnSpc>
                <a:spcPct val="107000"/>
              </a:lnSpc>
              <a:spcAft>
                <a:spcPts val="80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Undocumented immigrants provide around 10% of other services within the county. </a:t>
            </a:r>
          </a:p>
        </p:txBody>
      </p:sp>
    </p:spTree>
    <p:extLst>
      <p:ext uri="{BB962C8B-B14F-4D97-AF65-F5344CB8AC3E}">
        <p14:creationId xmlns:p14="http://schemas.microsoft.com/office/powerpoint/2010/main" val="2650630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4F4CE-2532-4C30-A4D6-423FBD83917C}"/>
              </a:ext>
            </a:extLst>
          </p:cNvPr>
          <p:cNvSpPr>
            <a:spLocks noGrp="1"/>
          </p:cNvSpPr>
          <p:nvPr>
            <p:ph type="title"/>
          </p:nvPr>
        </p:nvSpPr>
        <p:spPr/>
        <p:txBody>
          <a:bodyPr/>
          <a:lstStyle/>
          <a:p>
            <a:pPr algn="ctr"/>
            <a:r>
              <a:rPr lang="en-US" b="1" dirty="0">
                <a:latin typeface="Times New Roman" panose="02020603050405020304" pitchFamily="18" charset="0"/>
                <a:cs typeface="Times New Roman" panose="02020603050405020304" pitchFamily="18" charset="0"/>
              </a:rPr>
              <a:t>Economic Impacts</a:t>
            </a:r>
            <a:endParaRPr lang="en-US" dirty="0"/>
          </a:p>
        </p:txBody>
      </p:sp>
      <p:graphicFrame>
        <p:nvGraphicFramePr>
          <p:cNvPr id="5" name="Chart 4">
            <a:extLst>
              <a:ext uri="{FF2B5EF4-FFF2-40B4-BE49-F238E27FC236}">
                <a16:creationId xmlns:a16="http://schemas.microsoft.com/office/drawing/2014/main" id="{4058977F-9B4B-4DA5-9CDE-B3083EC70A60}"/>
              </a:ext>
            </a:extLst>
          </p:cNvPr>
          <p:cNvGraphicFramePr>
            <a:graphicFrameLocks/>
          </p:cNvGraphicFramePr>
          <p:nvPr>
            <p:extLst>
              <p:ext uri="{D42A27DB-BD31-4B8C-83A1-F6EECF244321}">
                <p14:modId xmlns:p14="http://schemas.microsoft.com/office/powerpoint/2010/main" val="3190915393"/>
              </p:ext>
            </p:extLst>
          </p:nvPr>
        </p:nvGraphicFramePr>
        <p:xfrm>
          <a:off x="209550" y="1278384"/>
          <a:ext cx="8295258" cy="39594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707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ACC21-710D-4CBB-8031-ABD198E5FF8D}"/>
              </a:ext>
            </a:extLst>
          </p:cNvPr>
          <p:cNvSpPr>
            <a:spLocks noGrp="1"/>
          </p:cNvSpPr>
          <p:nvPr>
            <p:ph type="title"/>
          </p:nvPr>
        </p:nvSpPr>
        <p:spPr>
          <a:xfrm>
            <a:off x="457200" y="213064"/>
            <a:ext cx="8229600" cy="772357"/>
          </a:xfrm>
        </p:spPr>
        <p:txBody>
          <a:bodyPr/>
          <a:lstStyle/>
          <a:p>
            <a:pPr algn="ctr"/>
            <a:r>
              <a:rPr lang="en-US" b="1" dirty="0">
                <a:latin typeface="Times New Roman" panose="02020603050405020304" pitchFamily="18" charset="0"/>
                <a:cs typeface="Times New Roman" panose="02020603050405020304" pitchFamily="18" charset="0"/>
              </a:rPr>
              <a:t>Economic Impacts</a:t>
            </a:r>
          </a:p>
        </p:txBody>
      </p:sp>
      <p:graphicFrame>
        <p:nvGraphicFramePr>
          <p:cNvPr id="6" name="Chart 5">
            <a:extLst>
              <a:ext uri="{FF2B5EF4-FFF2-40B4-BE49-F238E27FC236}">
                <a16:creationId xmlns:a16="http://schemas.microsoft.com/office/drawing/2014/main" id="{8D2296C9-5E47-4D9D-A8A9-277E5F610292}"/>
              </a:ext>
            </a:extLst>
          </p:cNvPr>
          <p:cNvGraphicFramePr>
            <a:graphicFrameLocks/>
          </p:cNvGraphicFramePr>
          <p:nvPr>
            <p:extLst>
              <p:ext uri="{D42A27DB-BD31-4B8C-83A1-F6EECF244321}">
                <p14:modId xmlns:p14="http://schemas.microsoft.com/office/powerpoint/2010/main" val="3907634123"/>
              </p:ext>
            </p:extLst>
          </p:nvPr>
        </p:nvGraphicFramePr>
        <p:xfrm>
          <a:off x="205739" y="1091953"/>
          <a:ext cx="8681477" cy="41848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56541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41B7C-EA8D-4403-A057-9DEEE9DB60F7}"/>
              </a:ext>
            </a:extLst>
          </p:cNvPr>
          <p:cNvSpPr>
            <a:spLocks noGrp="1"/>
          </p:cNvSpPr>
          <p:nvPr>
            <p:ph type="title"/>
          </p:nvPr>
        </p:nvSpPr>
        <p:spPr>
          <a:xfrm>
            <a:off x="457200" y="239697"/>
            <a:ext cx="8229600" cy="790113"/>
          </a:xfrm>
        </p:spPr>
        <p:txBody>
          <a:bodyPr/>
          <a:lstStyle/>
          <a:p>
            <a:pPr algn="ctr"/>
            <a:r>
              <a:rPr lang="en-US" b="1" dirty="0">
                <a:latin typeface="Times New Roman" panose="02020603050405020304" pitchFamily="18" charset="0"/>
                <a:cs typeface="Times New Roman" panose="02020603050405020304" pitchFamily="18" charset="0"/>
              </a:rPr>
              <a:t>Tax Contribution</a:t>
            </a:r>
            <a:br>
              <a:rPr lang="en-US" b="1" dirty="0">
                <a:latin typeface="Times New Roman" panose="02020603050405020304" pitchFamily="18" charset="0"/>
                <a:cs typeface="Times New Roman" panose="02020603050405020304" pitchFamily="18" charset="0"/>
              </a:rPr>
            </a:br>
            <a:br>
              <a:rPr lang="en-US" b="1" dirty="0">
                <a:latin typeface="Times New Roman" panose="02020603050405020304" pitchFamily="18" charset="0"/>
                <a:cs typeface="Times New Roman" panose="02020603050405020304" pitchFamily="18" charset="0"/>
              </a:rPr>
            </a:br>
            <a:br>
              <a:rPr lang="en-US" b="1" dirty="0">
                <a:latin typeface="Times New Roman" panose="02020603050405020304" pitchFamily="18" charset="0"/>
                <a:cs typeface="Times New Roman" panose="02020603050405020304" pitchFamily="18" charset="0"/>
              </a:rPr>
            </a:br>
            <a:endParaRPr lang="en-US" dirty="0"/>
          </a:p>
        </p:txBody>
      </p:sp>
      <p:sp>
        <p:nvSpPr>
          <p:cNvPr id="7" name="Rectangle 6">
            <a:extLst>
              <a:ext uri="{FF2B5EF4-FFF2-40B4-BE49-F238E27FC236}">
                <a16:creationId xmlns:a16="http://schemas.microsoft.com/office/drawing/2014/main" id="{0BB5DC5E-F944-4B51-BC12-EF4688590199}"/>
              </a:ext>
            </a:extLst>
          </p:cNvPr>
          <p:cNvSpPr/>
          <p:nvPr/>
        </p:nvSpPr>
        <p:spPr>
          <a:xfrm>
            <a:off x="5859262" y="928251"/>
            <a:ext cx="2827538" cy="4007315"/>
          </a:xfrm>
          <a:prstGeom prst="rect">
            <a:avLst/>
          </a:prstGeom>
        </p:spPr>
        <p:txBody>
          <a:bodyPr wrap="square">
            <a:spAutoFit/>
          </a:bodyPr>
          <a:lstStyle/>
          <a:p>
            <a:pPr algn="ctr">
              <a:lnSpc>
                <a:spcPct val="107000"/>
              </a:lnSpc>
              <a:spcAft>
                <a:spcPts val="800"/>
              </a:spcAft>
            </a:pPr>
            <a:r>
              <a:rPr lang="en-US" sz="1600" b="1" dirty="0">
                <a:latin typeface="Times New Roman" panose="02020603050405020304" pitchFamily="18" charset="0"/>
                <a:ea typeface="Calibri" panose="020F0502020204030204" pitchFamily="34" charset="0"/>
                <a:cs typeface="Times New Roman" panose="02020603050405020304" pitchFamily="18" charset="0"/>
              </a:rPr>
              <a:t>Takeaways</a:t>
            </a: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Some $333,408,405 has been generated in social security by undocumented immigrants themselves and their employers, which they can never see a dime of because of their immigration status. </a:t>
            </a: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In brief, undocumented immigrants collectively subsidize citizens through the tax system because they pay many of the same taxes but are not eligible for many benefits – including social security entitlement, refundable tax credits, Pell grants, student loans, and nutrition programs.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Chart 7">
            <a:extLst>
              <a:ext uri="{FF2B5EF4-FFF2-40B4-BE49-F238E27FC236}">
                <a16:creationId xmlns:a16="http://schemas.microsoft.com/office/drawing/2014/main" id="{2095B24D-6E4C-45BA-96F6-FC246BFE8A77}"/>
              </a:ext>
            </a:extLst>
          </p:cNvPr>
          <p:cNvGraphicFramePr>
            <a:graphicFrameLocks/>
          </p:cNvGraphicFramePr>
          <p:nvPr>
            <p:extLst>
              <p:ext uri="{D42A27DB-BD31-4B8C-83A1-F6EECF244321}">
                <p14:modId xmlns:p14="http://schemas.microsoft.com/office/powerpoint/2010/main" val="3317827642"/>
              </p:ext>
            </p:extLst>
          </p:nvPr>
        </p:nvGraphicFramePr>
        <p:xfrm>
          <a:off x="457201" y="1029810"/>
          <a:ext cx="5268896" cy="41279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1848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41B7C-EA8D-4403-A057-9DEEE9DB60F7}"/>
              </a:ext>
            </a:extLst>
          </p:cNvPr>
          <p:cNvSpPr>
            <a:spLocks noGrp="1"/>
          </p:cNvSpPr>
          <p:nvPr>
            <p:ph type="title"/>
          </p:nvPr>
        </p:nvSpPr>
        <p:spPr>
          <a:xfrm>
            <a:off x="457200" y="239697"/>
            <a:ext cx="8229600" cy="790113"/>
          </a:xfrm>
        </p:spPr>
        <p:txBody>
          <a:bodyPr/>
          <a:lstStyle/>
          <a:p>
            <a:pPr algn="ctr"/>
            <a:r>
              <a:rPr lang="en-US" b="1" dirty="0">
                <a:latin typeface="Times New Roman" panose="02020603050405020304" pitchFamily="18" charset="0"/>
                <a:cs typeface="Times New Roman" panose="02020603050405020304" pitchFamily="18" charset="0"/>
              </a:rPr>
              <a:t>Tax Contribution</a:t>
            </a:r>
            <a:br>
              <a:rPr lang="en-US" b="1" dirty="0">
                <a:latin typeface="Times New Roman" panose="02020603050405020304" pitchFamily="18" charset="0"/>
                <a:cs typeface="Times New Roman" panose="02020603050405020304" pitchFamily="18" charset="0"/>
              </a:rPr>
            </a:br>
            <a:br>
              <a:rPr lang="en-US" b="1" dirty="0">
                <a:latin typeface="Times New Roman" panose="02020603050405020304" pitchFamily="18" charset="0"/>
                <a:cs typeface="Times New Roman" panose="02020603050405020304" pitchFamily="18" charset="0"/>
              </a:rPr>
            </a:br>
            <a:br>
              <a:rPr lang="en-US" b="1" dirty="0">
                <a:latin typeface="Times New Roman" panose="02020603050405020304" pitchFamily="18" charset="0"/>
                <a:cs typeface="Times New Roman" panose="02020603050405020304" pitchFamily="18" charset="0"/>
              </a:rPr>
            </a:br>
            <a:endParaRPr lang="en-US" dirty="0"/>
          </a:p>
        </p:txBody>
      </p:sp>
      <p:sp>
        <p:nvSpPr>
          <p:cNvPr id="7" name="Rectangle 6">
            <a:extLst>
              <a:ext uri="{FF2B5EF4-FFF2-40B4-BE49-F238E27FC236}">
                <a16:creationId xmlns:a16="http://schemas.microsoft.com/office/drawing/2014/main" id="{0BB5DC5E-F944-4B51-BC12-EF4688590199}"/>
              </a:ext>
            </a:extLst>
          </p:cNvPr>
          <p:cNvSpPr/>
          <p:nvPr/>
        </p:nvSpPr>
        <p:spPr>
          <a:xfrm>
            <a:off x="6667130" y="1030287"/>
            <a:ext cx="2246051" cy="5259773"/>
          </a:xfrm>
          <a:prstGeom prst="rect">
            <a:avLst/>
          </a:prstGeom>
        </p:spPr>
        <p:txBody>
          <a:bodyPr wrap="square">
            <a:spAutoFit/>
          </a:bodyPr>
          <a:lstStyle/>
          <a:p>
            <a:pPr algn="ctr">
              <a:lnSpc>
                <a:spcPct val="107000"/>
              </a:lnSpc>
              <a:spcAft>
                <a:spcPts val="800"/>
              </a:spcAft>
            </a:pPr>
            <a:r>
              <a:rPr lang="en-US" sz="1600" b="1" dirty="0">
                <a:latin typeface="Times New Roman" panose="02020603050405020304" pitchFamily="18" charset="0"/>
                <a:ea typeface="Calibri" panose="020F0502020204030204" pitchFamily="34" charset="0"/>
                <a:cs typeface="Times New Roman" panose="02020603050405020304" pitchFamily="18" charset="0"/>
              </a:rPr>
              <a:t>Takeaways</a:t>
            </a:r>
          </a:p>
          <a:p>
            <a:pPr>
              <a:lnSpc>
                <a:spcPct val="107000"/>
              </a:lnSpc>
              <a:spcAft>
                <a:spcPts val="800"/>
              </a:spcAft>
            </a:pPr>
            <a:r>
              <a:rPr lang="en-US" sz="1100" dirty="0">
                <a:latin typeface="Times New Roman" panose="02020603050405020304" pitchFamily="18" charset="0"/>
                <a:ea typeface="Calibri" panose="020F0502020204030204" pitchFamily="34" charset="0"/>
                <a:cs typeface="Times New Roman" panose="02020603050405020304" pitchFamily="18" charset="0"/>
              </a:rPr>
              <a:t>This chart provides more information about the details of taxes paid by undocumented immigrants through their economic impacts and purchasing power. </a:t>
            </a:r>
          </a:p>
          <a:p>
            <a:pPr>
              <a:lnSpc>
                <a:spcPct val="107000"/>
              </a:lnSpc>
              <a:spcAft>
                <a:spcPts val="800"/>
              </a:spcAft>
            </a:pPr>
            <a:r>
              <a:rPr lang="en-US" sz="1100" dirty="0">
                <a:latin typeface="Times New Roman" panose="02020603050405020304" pitchFamily="18" charset="0"/>
                <a:ea typeface="Calibri" panose="020F0502020204030204" pitchFamily="34" charset="0"/>
                <a:cs typeface="Times New Roman" panose="02020603050405020304" pitchFamily="18" charset="0"/>
              </a:rPr>
              <a:t>Overall, some $808,802,097 has been generated in various forms of taxation. </a:t>
            </a:r>
          </a:p>
          <a:p>
            <a:pPr>
              <a:lnSpc>
                <a:spcPct val="107000"/>
              </a:lnSpc>
              <a:spcAft>
                <a:spcPts val="800"/>
              </a:spcAft>
            </a:pPr>
            <a:r>
              <a:rPr lang="en-US" sz="1100" dirty="0">
                <a:latin typeface="Times New Roman" panose="02020603050405020304" pitchFamily="18" charset="0"/>
                <a:ea typeface="Calibri" panose="020F0502020204030204" pitchFamily="34" charset="0"/>
                <a:cs typeface="Times New Roman" panose="02020603050405020304" pitchFamily="18" charset="0"/>
              </a:rPr>
              <a:t>These taxes are paid to various governments, and like other structures of taxation in California, a higher share of them goes to the federal government.</a:t>
            </a:r>
          </a:p>
          <a:p>
            <a:pPr>
              <a:lnSpc>
                <a:spcPct val="107000"/>
              </a:lnSpc>
              <a:spcAft>
                <a:spcPts val="800"/>
              </a:spcAft>
            </a:pPr>
            <a:r>
              <a:rPr lang="en-US" sz="1100" dirty="0">
                <a:latin typeface="Times New Roman" panose="02020603050405020304" pitchFamily="18" charset="0"/>
                <a:ea typeface="Calibri" panose="020F0502020204030204" pitchFamily="34" charset="0"/>
                <a:cs typeface="Times New Roman" panose="02020603050405020304" pitchFamily="18" charset="0"/>
              </a:rPr>
              <a:t>Undocumented immigrants contribute to the county and subcounty levels in Ventura County. </a:t>
            </a:r>
          </a:p>
          <a:p>
            <a:pPr>
              <a:lnSpc>
                <a:spcPct val="107000"/>
              </a:lnSpc>
              <a:spcAft>
                <a:spcPts val="800"/>
              </a:spcAft>
            </a:pPr>
            <a:r>
              <a:rPr lang="en-US" sz="1100" dirty="0">
                <a:latin typeface="Times New Roman" panose="02020603050405020304" pitchFamily="18" charset="0"/>
                <a:ea typeface="Calibri" panose="020F0502020204030204" pitchFamily="34" charset="0"/>
                <a:cs typeface="Times New Roman" panose="02020603050405020304" pitchFamily="18" charset="0"/>
              </a:rPr>
              <a:t>There are far greater amounts of tax that are paid to the county because of the economic contribution of undocumented immigrants through the respective industries. </a:t>
            </a:r>
          </a:p>
          <a:p>
            <a:pPr>
              <a:lnSpc>
                <a:spcPct val="107000"/>
              </a:lnSpc>
              <a:spcAft>
                <a:spcPts val="80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6" name="Chart 5">
            <a:extLst>
              <a:ext uri="{FF2B5EF4-FFF2-40B4-BE49-F238E27FC236}">
                <a16:creationId xmlns:a16="http://schemas.microsoft.com/office/drawing/2014/main" id="{794C3150-EF04-4ABA-B249-9A5846A2A478}"/>
              </a:ext>
            </a:extLst>
          </p:cNvPr>
          <p:cNvGraphicFramePr>
            <a:graphicFrameLocks/>
          </p:cNvGraphicFramePr>
          <p:nvPr>
            <p:extLst>
              <p:ext uri="{D42A27DB-BD31-4B8C-83A1-F6EECF244321}">
                <p14:modId xmlns:p14="http://schemas.microsoft.com/office/powerpoint/2010/main" val="1236739439"/>
              </p:ext>
            </p:extLst>
          </p:nvPr>
        </p:nvGraphicFramePr>
        <p:xfrm>
          <a:off x="328473" y="1154097"/>
          <a:ext cx="6338657" cy="42887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841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73D86-3136-46F3-A204-0ED8AC004627}"/>
              </a:ext>
            </a:extLst>
          </p:cNvPr>
          <p:cNvSpPr>
            <a:spLocks noGrp="1"/>
          </p:cNvSpPr>
          <p:nvPr>
            <p:ph type="title"/>
          </p:nvPr>
        </p:nvSpPr>
        <p:spPr>
          <a:xfrm>
            <a:off x="457200" y="1"/>
            <a:ext cx="8229600" cy="656948"/>
          </a:xfrm>
        </p:spPr>
        <p:txBody>
          <a:bodyPr/>
          <a:lstStyle/>
          <a:p>
            <a:pPr algn="ctr"/>
            <a:r>
              <a:rPr lang="en-US" b="1" dirty="0">
                <a:latin typeface="Times New Roman" panose="02020603050405020304" pitchFamily="18" charset="0"/>
                <a:cs typeface="Times New Roman" panose="02020603050405020304" pitchFamily="18" charset="0"/>
              </a:rPr>
              <a:t>Tax Contribution</a:t>
            </a:r>
            <a:endParaRPr lang="en-US" dirty="0"/>
          </a:p>
        </p:txBody>
      </p:sp>
      <p:sp>
        <p:nvSpPr>
          <p:cNvPr id="6" name="Rectangle 5">
            <a:extLst>
              <a:ext uri="{FF2B5EF4-FFF2-40B4-BE49-F238E27FC236}">
                <a16:creationId xmlns:a16="http://schemas.microsoft.com/office/drawing/2014/main" id="{5FE2DBB2-1675-4052-8333-0965E50C708F}"/>
              </a:ext>
            </a:extLst>
          </p:cNvPr>
          <p:cNvSpPr/>
          <p:nvPr/>
        </p:nvSpPr>
        <p:spPr>
          <a:xfrm>
            <a:off x="5228948" y="656949"/>
            <a:ext cx="3821107" cy="5017464"/>
          </a:xfrm>
          <a:prstGeom prst="rect">
            <a:avLst/>
          </a:prstGeom>
        </p:spPr>
        <p:txBody>
          <a:bodyPr wrap="square">
            <a:spAutoFit/>
          </a:bodyPr>
          <a:lstStyle/>
          <a:p>
            <a:pPr algn="ctr">
              <a:lnSpc>
                <a:spcPct val="107000"/>
              </a:lnSpc>
              <a:spcAft>
                <a:spcPts val="800"/>
              </a:spcAft>
            </a:pPr>
            <a:r>
              <a:rPr lang="en-US" sz="1400" b="1" dirty="0">
                <a:latin typeface="Times New Roman" panose="02020603050405020304" pitchFamily="18" charset="0"/>
                <a:ea typeface="Calibri" panose="020F0502020204030204" pitchFamily="34" charset="0"/>
                <a:cs typeface="Times New Roman" panose="02020603050405020304" pitchFamily="18" charset="0"/>
              </a:rPr>
              <a:t>Takeaways </a:t>
            </a:r>
          </a:p>
          <a:p>
            <a:pPr>
              <a:lnSpc>
                <a:spcPct val="107000"/>
              </a:lnSpc>
              <a:spcAft>
                <a:spcPts val="800"/>
              </a:spcAft>
            </a:pPr>
            <a:r>
              <a:rPr lang="en-US" sz="1000" dirty="0">
                <a:latin typeface="Times New Roman" panose="02020603050405020304" pitchFamily="18" charset="0"/>
                <a:ea typeface="Calibri" panose="020F0502020204030204" pitchFamily="34" charset="0"/>
                <a:cs typeface="Times New Roman" panose="02020603050405020304" pitchFamily="18" charset="0"/>
              </a:rPr>
              <a:t>Undocumented immigrants contribute through their direct contributions and other channels related to their work far more than what they pay directly. </a:t>
            </a:r>
          </a:p>
          <a:p>
            <a:pPr>
              <a:lnSpc>
                <a:spcPct val="107000"/>
              </a:lnSpc>
              <a:spcAft>
                <a:spcPts val="800"/>
              </a:spcAft>
            </a:pPr>
            <a:r>
              <a:rPr lang="en-US" sz="1000" dirty="0">
                <a:latin typeface="Times New Roman" panose="02020603050405020304" pitchFamily="18" charset="0"/>
                <a:ea typeface="Calibri" panose="020F0502020204030204" pitchFamily="34" charset="0"/>
                <a:cs typeface="Times New Roman" panose="02020603050405020304" pitchFamily="18" charset="0"/>
              </a:rPr>
              <a:t>We estimated it to be slightly higher than $1.6 billion. The employer's contribution is based on employees' work and should be considered a genuine contribution by the employee in its real economic sense.</a:t>
            </a:r>
          </a:p>
          <a:p>
            <a:pPr>
              <a:lnSpc>
                <a:spcPct val="107000"/>
              </a:lnSpc>
              <a:spcAft>
                <a:spcPts val="800"/>
              </a:spcAft>
            </a:pPr>
            <a:r>
              <a:rPr lang="en-US" sz="1000" dirty="0">
                <a:latin typeface="Times New Roman" panose="02020603050405020304" pitchFamily="18" charset="0"/>
                <a:ea typeface="Calibri" panose="020F0502020204030204" pitchFamily="34" charset="0"/>
                <a:cs typeface="Times New Roman" panose="02020603050405020304" pitchFamily="18" charset="0"/>
              </a:rPr>
              <a:t>Employers' contribution towards social security is paid directly by them and by their employees. Undocumented immigrants use various ways of filing or paying without filing taxes. It is worth noting that self-employed individuals are eligible for certain tax deductions related to social security payments, which may affect the estimated tax payment mentioned above. </a:t>
            </a:r>
          </a:p>
          <a:p>
            <a:r>
              <a:rPr lang="en-US" sz="1000" dirty="0">
                <a:latin typeface="Times New Roman" panose="02020603050405020304" pitchFamily="18" charset="0"/>
                <a:ea typeface="Calibri" panose="020F0502020204030204" pitchFamily="34" charset="0"/>
                <a:cs typeface="Times New Roman" panose="02020603050405020304" pitchFamily="18" charset="0"/>
              </a:rPr>
              <a:t>According to the Institute on Taxation and Economic Policy (ITEP), various studies have estimated that between 50 and 75 percent of undocumented immigrants currently pay personal income taxes using either false Social Security (SSN) or individual tax identification (ITIN) numbers.</a:t>
            </a:r>
          </a:p>
          <a:p>
            <a:endParaRPr lang="en-US" sz="1000" dirty="0">
              <a:latin typeface="Times New Roman" panose="02020603050405020304" pitchFamily="18" charset="0"/>
              <a:ea typeface="Calibri" panose="020F0502020204030204" pitchFamily="34" charset="0"/>
              <a:cs typeface="Times New Roman" panose="02020603050405020304" pitchFamily="18" charset="0"/>
            </a:endParaRPr>
          </a:p>
          <a:p>
            <a:r>
              <a:rPr lang="en-US" sz="1000" dirty="0">
                <a:latin typeface="Times New Roman" panose="02020603050405020304" pitchFamily="18" charset="0"/>
                <a:ea typeface="Calibri" panose="020F0502020204030204" pitchFamily="34" charset="0"/>
                <a:cs typeface="Times New Roman" panose="02020603050405020304" pitchFamily="18" charset="0"/>
              </a:rPr>
              <a:t>According to IRS data, from 2015, the agency received 4.4 million income tax returns from workers who don’t have Social Security numbers, including many undocumented immigrants. In that year, they paid $23.6 billion in income taxes. That doesn’t even include workers who paid taxes with fake Social Security numbers on their W-2 forms, which is also common.</a:t>
            </a:r>
          </a:p>
          <a:p>
            <a:endParaRPr lang="en-US" sz="1000" dirty="0">
              <a:latin typeface="Times New Roman" panose="02020603050405020304" pitchFamily="18" charset="0"/>
              <a:ea typeface="Calibri" panose="020F0502020204030204" pitchFamily="34" charset="0"/>
              <a:cs typeface="Times New Roman" panose="02020603050405020304" pitchFamily="18" charset="0"/>
            </a:endParaRPr>
          </a:p>
          <a:p>
            <a:r>
              <a:rPr lang="en-US" sz="1000" dirty="0">
                <a:latin typeface="Times New Roman" panose="02020603050405020304" pitchFamily="18" charset="0"/>
                <a:ea typeface="Calibri" panose="020F0502020204030204" pitchFamily="34" charset="0"/>
                <a:cs typeface="Times New Roman" panose="02020603050405020304" pitchFamily="18" charset="0"/>
              </a:rPr>
              <a:t>Giving citizenship to undocumented immigrants increases tax revenue through increased earnings and full compliance with the tax code.</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Chart 6">
            <a:extLst>
              <a:ext uri="{FF2B5EF4-FFF2-40B4-BE49-F238E27FC236}">
                <a16:creationId xmlns:a16="http://schemas.microsoft.com/office/drawing/2014/main" id="{ECDC77DF-12E8-498D-8D5F-569917232FF7}"/>
              </a:ext>
            </a:extLst>
          </p:cNvPr>
          <p:cNvGraphicFramePr>
            <a:graphicFrameLocks/>
          </p:cNvGraphicFramePr>
          <p:nvPr>
            <p:extLst>
              <p:ext uri="{D42A27DB-BD31-4B8C-83A1-F6EECF244321}">
                <p14:modId xmlns:p14="http://schemas.microsoft.com/office/powerpoint/2010/main" val="1022435501"/>
              </p:ext>
            </p:extLst>
          </p:nvPr>
        </p:nvGraphicFramePr>
        <p:xfrm>
          <a:off x="275210" y="994300"/>
          <a:ext cx="4953738" cy="45542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89037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ACC21-710D-4CBB-8031-ABD198E5FF8D}"/>
              </a:ext>
            </a:extLst>
          </p:cNvPr>
          <p:cNvSpPr>
            <a:spLocks noGrp="1"/>
          </p:cNvSpPr>
          <p:nvPr>
            <p:ph type="title"/>
          </p:nvPr>
        </p:nvSpPr>
        <p:spPr>
          <a:xfrm>
            <a:off x="457200" y="213064"/>
            <a:ext cx="8229600" cy="772357"/>
          </a:xfrm>
        </p:spPr>
        <p:txBody>
          <a:bodyPr/>
          <a:lstStyle/>
          <a:p>
            <a:pPr algn="ctr"/>
            <a:r>
              <a:rPr lang="en-US" sz="3200" b="1" dirty="0">
                <a:latin typeface="Times New Roman" panose="02020603050405020304" pitchFamily="18" charset="0"/>
                <a:cs typeface="Times New Roman" panose="02020603050405020304" pitchFamily="18" charset="0"/>
              </a:rPr>
              <a:t>Tax Impact Through Various Industries </a:t>
            </a:r>
            <a:endParaRPr lang="en-US" sz="3200" dirty="0"/>
          </a:p>
        </p:txBody>
      </p:sp>
      <p:graphicFrame>
        <p:nvGraphicFramePr>
          <p:cNvPr id="3" name="Chart 2">
            <a:extLst>
              <a:ext uri="{FF2B5EF4-FFF2-40B4-BE49-F238E27FC236}">
                <a16:creationId xmlns:a16="http://schemas.microsoft.com/office/drawing/2014/main" id="{199AF5B5-ED6E-45FE-836D-9AB110F1368C}"/>
              </a:ext>
            </a:extLst>
          </p:cNvPr>
          <p:cNvGraphicFramePr>
            <a:graphicFrameLocks/>
          </p:cNvGraphicFramePr>
          <p:nvPr>
            <p:extLst>
              <p:ext uri="{D42A27DB-BD31-4B8C-83A1-F6EECF244321}">
                <p14:modId xmlns:p14="http://schemas.microsoft.com/office/powerpoint/2010/main" val="498243410"/>
              </p:ext>
            </p:extLst>
          </p:nvPr>
        </p:nvGraphicFramePr>
        <p:xfrm>
          <a:off x="284086" y="1074198"/>
          <a:ext cx="8513686" cy="39883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34052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ACC21-710D-4CBB-8031-ABD198E5FF8D}"/>
              </a:ext>
            </a:extLst>
          </p:cNvPr>
          <p:cNvSpPr>
            <a:spLocks noGrp="1"/>
          </p:cNvSpPr>
          <p:nvPr>
            <p:ph type="title"/>
          </p:nvPr>
        </p:nvSpPr>
        <p:spPr>
          <a:xfrm>
            <a:off x="457200" y="213064"/>
            <a:ext cx="8229600" cy="772357"/>
          </a:xfrm>
        </p:spPr>
        <p:txBody>
          <a:bodyPr/>
          <a:lstStyle/>
          <a:p>
            <a:pPr algn="ctr"/>
            <a:r>
              <a:rPr lang="en-US" sz="3200" b="1" dirty="0">
                <a:latin typeface="Times New Roman" panose="02020603050405020304" pitchFamily="18" charset="0"/>
                <a:cs typeface="Times New Roman" panose="02020603050405020304" pitchFamily="18" charset="0"/>
              </a:rPr>
              <a:t>Tax Impact Through Various Industries </a:t>
            </a:r>
            <a:endParaRPr lang="en-US" sz="3200" dirty="0"/>
          </a:p>
        </p:txBody>
      </p:sp>
      <p:graphicFrame>
        <p:nvGraphicFramePr>
          <p:cNvPr id="5" name="Chart 4">
            <a:extLst>
              <a:ext uri="{FF2B5EF4-FFF2-40B4-BE49-F238E27FC236}">
                <a16:creationId xmlns:a16="http://schemas.microsoft.com/office/drawing/2014/main" id="{657DC01D-29C3-42BA-8E0D-D215478F0F07}"/>
              </a:ext>
            </a:extLst>
          </p:cNvPr>
          <p:cNvGraphicFramePr>
            <a:graphicFrameLocks/>
          </p:cNvGraphicFramePr>
          <p:nvPr>
            <p:extLst>
              <p:ext uri="{D42A27DB-BD31-4B8C-83A1-F6EECF244321}">
                <p14:modId xmlns:p14="http://schemas.microsoft.com/office/powerpoint/2010/main" val="4226844127"/>
              </p:ext>
            </p:extLst>
          </p:nvPr>
        </p:nvGraphicFramePr>
        <p:xfrm>
          <a:off x="186690" y="1074198"/>
          <a:ext cx="8770620" cy="42435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39064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6DBED-D1EB-0A4C-8781-749C31EB24D0}"/>
              </a:ext>
            </a:extLst>
          </p:cNvPr>
          <p:cNvSpPr>
            <a:spLocks noGrp="1"/>
          </p:cNvSpPr>
          <p:nvPr>
            <p:ph type="title"/>
          </p:nvPr>
        </p:nvSpPr>
        <p:spPr>
          <a:xfrm>
            <a:off x="457200" y="248575"/>
            <a:ext cx="8229600" cy="1057188"/>
          </a:xfrm>
        </p:spPr>
        <p:txBody>
          <a:bodyPr/>
          <a:lstStyle/>
          <a:p>
            <a:pPr algn="ct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Ideas to Focus On, Findings to Share, and Conclusions to Reach</a:t>
            </a:r>
          </a:p>
        </p:txBody>
      </p:sp>
      <p:sp>
        <p:nvSpPr>
          <p:cNvPr id="3" name="Content Placeholder 2">
            <a:extLst>
              <a:ext uri="{FF2B5EF4-FFF2-40B4-BE49-F238E27FC236}">
                <a16:creationId xmlns:a16="http://schemas.microsoft.com/office/drawing/2014/main" id="{030B389F-B4FB-7E40-A529-CE1D5EE52512}"/>
              </a:ext>
            </a:extLst>
          </p:cNvPr>
          <p:cNvSpPr>
            <a:spLocks noGrp="1"/>
          </p:cNvSpPr>
          <p:nvPr>
            <p:ph idx="1"/>
          </p:nvPr>
        </p:nvSpPr>
        <p:spPr>
          <a:xfrm>
            <a:off x="457200" y="1420428"/>
            <a:ext cx="8229600" cy="4323424"/>
          </a:xfrm>
        </p:spPr>
        <p:txBody>
          <a:bodyPr>
            <a:normAutofit lnSpcReduction="10000"/>
          </a:bodyPr>
          <a:lstStyle/>
          <a:p>
            <a:pPr>
              <a:buFont typeface="Wingdings" panose="05000000000000000000" pitchFamily="2" charset="2"/>
              <a:buChar char="v"/>
            </a:pPr>
            <a:r>
              <a:rPr lang="en-US" sz="2800" b="1" dirty="0">
                <a:latin typeface="Times New Roman" panose="02020603050405020304" pitchFamily="18" charset="0"/>
                <a:cs typeface="Times New Roman" panose="02020603050405020304" pitchFamily="18" charset="0"/>
              </a:rPr>
              <a:t>Demographic Profile of Undocumented Immigrants in Ventura County</a:t>
            </a:r>
          </a:p>
          <a:p>
            <a:pPr>
              <a:buFont typeface="Wingdings" panose="05000000000000000000" pitchFamily="2" charset="2"/>
              <a:buChar char="v"/>
            </a:pPr>
            <a:r>
              <a:rPr lang="en-US" sz="2800" b="1" dirty="0">
                <a:latin typeface="Times New Roman" panose="02020603050405020304" pitchFamily="18" charset="0"/>
                <a:cs typeface="Times New Roman" panose="02020603050405020304" pitchFamily="18" charset="0"/>
              </a:rPr>
              <a:t>Economic Impacts </a:t>
            </a:r>
          </a:p>
          <a:p>
            <a:pPr>
              <a:buFont typeface="Wingdings" panose="05000000000000000000" pitchFamily="2" charset="2"/>
              <a:buChar char="v"/>
            </a:pPr>
            <a:r>
              <a:rPr lang="en-US" sz="2800" b="1" dirty="0">
                <a:latin typeface="Times New Roman" panose="02020603050405020304" pitchFamily="18" charset="0"/>
                <a:cs typeface="Times New Roman" panose="02020603050405020304" pitchFamily="18" charset="0"/>
              </a:rPr>
              <a:t>Tax Contribution</a:t>
            </a:r>
          </a:p>
          <a:p>
            <a:pPr>
              <a:buFont typeface="Wingdings" panose="05000000000000000000" pitchFamily="2" charset="2"/>
              <a:buChar char="v"/>
            </a:pPr>
            <a:r>
              <a:rPr lang="en-US" sz="2800" b="1" dirty="0">
                <a:latin typeface="Times New Roman" panose="02020603050405020304" pitchFamily="18" charset="0"/>
                <a:cs typeface="Times New Roman" panose="02020603050405020304" pitchFamily="18" charset="0"/>
              </a:rPr>
              <a:t>Interconnectedness Between Undocumented Immigrants and Every Person in Our County and Beyond </a:t>
            </a:r>
          </a:p>
          <a:p>
            <a:pPr>
              <a:buFont typeface="Wingdings" panose="05000000000000000000" pitchFamily="2" charset="2"/>
              <a:buChar char="v"/>
            </a:pPr>
            <a:r>
              <a:rPr lang="en-US" sz="2800" b="1" dirty="0">
                <a:latin typeface="Times New Roman" panose="02020603050405020304" pitchFamily="18" charset="0"/>
                <a:cs typeface="Times New Roman" panose="02020603050405020304" pitchFamily="18" charset="0"/>
              </a:rPr>
              <a:t>Integration of Undocumented Immigrants Is the Way Forward </a:t>
            </a:r>
            <a:endParaRPr lang="en-US" sz="2800" dirty="0">
              <a:latin typeface="Times New Roman" panose="02020603050405020304" pitchFamily="18" charset="0"/>
              <a:cs typeface="Times New Roman" panose="02020603050405020304" pitchFamily="18" charset="0"/>
            </a:endParaRPr>
          </a:p>
          <a:p>
            <a:pPr marL="0" indent="0">
              <a:buNone/>
            </a:pPr>
            <a:r>
              <a:rPr lang="en-US" dirty="0"/>
              <a:t> </a:t>
            </a:r>
          </a:p>
        </p:txBody>
      </p:sp>
    </p:spTree>
    <p:extLst>
      <p:ext uri="{BB962C8B-B14F-4D97-AF65-F5344CB8AC3E}">
        <p14:creationId xmlns:p14="http://schemas.microsoft.com/office/powerpoint/2010/main" val="1893023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ACC21-710D-4CBB-8031-ABD198E5FF8D}"/>
              </a:ext>
            </a:extLst>
          </p:cNvPr>
          <p:cNvSpPr>
            <a:spLocks noGrp="1"/>
          </p:cNvSpPr>
          <p:nvPr>
            <p:ph type="title"/>
          </p:nvPr>
        </p:nvSpPr>
        <p:spPr>
          <a:xfrm>
            <a:off x="457200" y="213064"/>
            <a:ext cx="8229600" cy="772357"/>
          </a:xfrm>
        </p:spPr>
        <p:txBody>
          <a:bodyPr/>
          <a:lstStyle/>
          <a:p>
            <a:pPr algn="ctr"/>
            <a:r>
              <a:rPr lang="en-US" sz="3200" b="1" dirty="0">
                <a:latin typeface="Times New Roman" panose="02020603050405020304" pitchFamily="18" charset="0"/>
                <a:cs typeface="Times New Roman" panose="02020603050405020304" pitchFamily="18" charset="0"/>
              </a:rPr>
              <a:t>Tax Impact Through Various Industries </a:t>
            </a:r>
            <a:endParaRPr lang="en-US" sz="3200" dirty="0"/>
          </a:p>
        </p:txBody>
      </p:sp>
      <p:graphicFrame>
        <p:nvGraphicFramePr>
          <p:cNvPr id="3" name="Chart 2">
            <a:extLst>
              <a:ext uri="{FF2B5EF4-FFF2-40B4-BE49-F238E27FC236}">
                <a16:creationId xmlns:a16="http://schemas.microsoft.com/office/drawing/2014/main" id="{C864F052-40A1-4152-B7F7-48BAB3F34730}"/>
              </a:ext>
            </a:extLst>
          </p:cNvPr>
          <p:cNvGraphicFramePr>
            <a:graphicFrameLocks/>
          </p:cNvGraphicFramePr>
          <p:nvPr>
            <p:extLst>
              <p:ext uri="{D42A27DB-BD31-4B8C-83A1-F6EECF244321}">
                <p14:modId xmlns:p14="http://schemas.microsoft.com/office/powerpoint/2010/main" val="695358556"/>
              </p:ext>
            </p:extLst>
          </p:nvPr>
        </p:nvGraphicFramePr>
        <p:xfrm>
          <a:off x="179070" y="985421"/>
          <a:ext cx="8785860" cy="44388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34959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AA1A8-AF2D-4A30-82F1-0E0C32BC5FC1}"/>
              </a:ext>
            </a:extLst>
          </p:cNvPr>
          <p:cNvSpPr>
            <a:spLocks noGrp="1"/>
          </p:cNvSpPr>
          <p:nvPr>
            <p:ph type="title"/>
          </p:nvPr>
        </p:nvSpPr>
        <p:spPr/>
        <p:txBody>
          <a:bodyPr/>
          <a:lstStyle/>
          <a:p>
            <a:r>
              <a:rPr lang="en-US" sz="3600" b="1" dirty="0">
                <a:latin typeface="Times New Roman" panose="02020603050405020304" pitchFamily="18" charset="0"/>
                <a:cs typeface="Times New Roman" panose="02020603050405020304" pitchFamily="18" charset="0"/>
              </a:rPr>
              <a:t>Tax Impact Through Various Industries </a:t>
            </a:r>
            <a:endParaRPr lang="en-US" sz="3600" dirty="0"/>
          </a:p>
        </p:txBody>
      </p:sp>
      <p:sp>
        <p:nvSpPr>
          <p:cNvPr id="5" name="Rectangle 4">
            <a:extLst>
              <a:ext uri="{FF2B5EF4-FFF2-40B4-BE49-F238E27FC236}">
                <a16:creationId xmlns:a16="http://schemas.microsoft.com/office/drawing/2014/main" id="{9646DAE1-0A15-4C4C-B8D8-0B93CA1075DF}"/>
              </a:ext>
            </a:extLst>
          </p:cNvPr>
          <p:cNvSpPr/>
          <p:nvPr/>
        </p:nvSpPr>
        <p:spPr>
          <a:xfrm>
            <a:off x="457200" y="1420427"/>
            <a:ext cx="7825666" cy="4635628"/>
          </a:xfrm>
          <a:prstGeom prst="rect">
            <a:avLst/>
          </a:prstGeom>
        </p:spPr>
        <p:txBody>
          <a:bodyPr wrap="square">
            <a:spAutoFit/>
          </a:bodyPr>
          <a:lstStyle/>
          <a:p>
            <a:pPr algn="ctr">
              <a:lnSpc>
                <a:spcPct val="107000"/>
              </a:lnSpc>
              <a:spcAft>
                <a:spcPts val="8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Takeaways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latin typeface="Times New Roman" panose="02020603050405020304" pitchFamily="18" charset="0"/>
                <a:ea typeface="Calibri" panose="020F0502020204030204" pitchFamily="34" charset="0"/>
                <a:cs typeface="Times New Roman" panose="02020603050405020304" pitchFamily="18" charset="0"/>
              </a:rPr>
              <a:t>Using IMPLAN helped us to go beyond basic tax data and measure the impact through the ripple effects of economic activities. This allowed us to measure the direct tax contributions by businesses and their employees, to the indirect tax revenue generated through the supply chain and household spending.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latin typeface="Times New Roman" panose="02020603050405020304" pitchFamily="18" charset="0"/>
                <a:ea typeface="Calibri" panose="020F0502020204030204" pitchFamily="34" charset="0"/>
                <a:cs typeface="Times New Roman" panose="02020603050405020304" pitchFamily="18" charset="0"/>
              </a:rPr>
              <a:t>This includes taxes such as: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r>
              <a:rPr lang="en-US" sz="1400" dirty="0">
                <a:latin typeface="Times New Roman" panose="02020603050405020304" pitchFamily="18" charset="0"/>
                <a:ea typeface="Calibri" panose="020F0502020204030204" pitchFamily="34" charset="0"/>
                <a:cs typeface="Times New Roman" panose="02020603050405020304" pitchFamily="18" charset="0"/>
              </a:rPr>
              <a:t>Taxes remitted by businesses, such as employer-paid payroll taxes, sales taxes, property taxes, excise taxes, severance taxes, corporate profits taxes, and more.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r>
              <a:rPr lang="en-US" sz="1400" dirty="0">
                <a:latin typeface="Times New Roman" panose="02020603050405020304" pitchFamily="18" charset="0"/>
                <a:ea typeface="Calibri" panose="020F0502020204030204" pitchFamily="34" charset="0"/>
                <a:cs typeface="Times New Roman" panose="02020603050405020304" pitchFamily="18" charset="0"/>
              </a:rPr>
              <a:t>Taxes paid by households, such as employee-paid payroll taxes, personal income taxes, personal property taxes, and more.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latin typeface="Times New Roman" panose="02020603050405020304" pitchFamily="18" charset="0"/>
                <a:ea typeface="Calibri" panose="020F0502020204030204" pitchFamily="34" charset="0"/>
                <a:cs typeface="Times New Roman" panose="02020603050405020304" pitchFamily="18" charset="0"/>
              </a:rPr>
              <a:t>By breaking down the different types of taxes and their sources, we can understand how economic events translate into public revenue.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latin typeface="Times New Roman" panose="02020603050405020304" pitchFamily="18" charset="0"/>
                <a:ea typeface="Calibri" panose="020F0502020204030204" pitchFamily="34" charset="0"/>
                <a:cs typeface="Times New Roman" panose="02020603050405020304" pitchFamily="18" charset="0"/>
              </a:rPr>
              <a:t>As can be deduced from the previous set of data, undocumented immigrants, through their presence and work, contribute far more to the creation of taxes at every level of government.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400" dirty="0">
                <a:latin typeface="Times New Roman" panose="02020603050405020304" pitchFamily="18" charset="0"/>
                <a:ea typeface="Calibri" panose="020F0502020204030204" pitchFamily="34" charset="0"/>
                <a:cs typeface="Times New Roman" panose="02020603050405020304" pitchFamily="18" charset="0"/>
              </a:rPr>
              <a:t>The data show that the majority of tax revenue ends up in the hands of the federal government.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400" dirty="0">
                <a:latin typeface="Times New Roman" panose="02020603050405020304" pitchFamily="18" charset="0"/>
                <a:ea typeface="Calibri" panose="020F0502020204030204" pitchFamily="34" charset="0"/>
                <a:cs typeface="Times New Roman" panose="02020603050405020304" pitchFamily="18" charset="0"/>
              </a:rPr>
              <a:t>There are, however, tens of millions of dollars that end up going to the state, the county, and even local governments.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2650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67F9F-F689-4833-BD3C-3E45366B6D2A}"/>
              </a:ext>
            </a:extLst>
          </p:cNvPr>
          <p:cNvSpPr>
            <a:spLocks noGrp="1"/>
          </p:cNvSpPr>
          <p:nvPr>
            <p:ph type="title"/>
          </p:nvPr>
        </p:nvSpPr>
        <p:spPr>
          <a:xfrm>
            <a:off x="457200" y="110971"/>
            <a:ext cx="8229600" cy="932155"/>
          </a:xfrm>
        </p:spPr>
        <p:txBody>
          <a:bodyPr/>
          <a:lstStyle/>
          <a:p>
            <a:pPr algn="ctr"/>
            <a:r>
              <a:rPr lang="en-US" sz="2800" b="1" dirty="0">
                <a:latin typeface="Times New Roman" panose="02020603050405020304" pitchFamily="18" charset="0"/>
                <a:cs typeface="Times New Roman" panose="02020603050405020304" pitchFamily="18" charset="0"/>
              </a:rPr>
              <a:t>Interconnectedness Between Undocumented Immigrants and Every Resident in Ventura County </a:t>
            </a:r>
            <a:endParaRPr lang="en-US" sz="2800" dirty="0"/>
          </a:p>
        </p:txBody>
      </p:sp>
      <p:sp>
        <p:nvSpPr>
          <p:cNvPr id="3" name="Content Placeholder 2">
            <a:extLst>
              <a:ext uri="{FF2B5EF4-FFF2-40B4-BE49-F238E27FC236}">
                <a16:creationId xmlns:a16="http://schemas.microsoft.com/office/drawing/2014/main" id="{9E7D1130-A044-47F4-9393-B6B264417466}"/>
              </a:ext>
            </a:extLst>
          </p:cNvPr>
          <p:cNvSpPr>
            <a:spLocks noGrp="1"/>
          </p:cNvSpPr>
          <p:nvPr>
            <p:ph idx="1"/>
          </p:nvPr>
        </p:nvSpPr>
        <p:spPr>
          <a:xfrm>
            <a:off x="457200" y="1162976"/>
            <a:ext cx="8229600" cy="4651898"/>
          </a:xfrm>
        </p:spPr>
        <p:txBody>
          <a:bodyPr>
            <a:normAutofit/>
          </a:bodyPr>
          <a:lstStyle/>
          <a:p>
            <a:pPr>
              <a:buFont typeface="Wingdings" panose="05000000000000000000" pitchFamily="2" charset="2"/>
              <a:buChar char="v"/>
            </a:pPr>
            <a:r>
              <a:rPr lang="en-US" sz="1400" dirty="0">
                <a:latin typeface="Times New Roman" panose="02020603050405020304" pitchFamily="18" charset="0"/>
                <a:cs typeface="Times New Roman" panose="02020603050405020304" pitchFamily="18" charset="0"/>
              </a:rPr>
              <a:t>It is hard to imagine Ventura County and the well-being of its residents without its vibrant and resourceful immigrants.</a:t>
            </a:r>
          </a:p>
          <a:p>
            <a:pPr>
              <a:buFont typeface="Wingdings" panose="05000000000000000000" pitchFamily="2" charset="2"/>
              <a:buChar char="v"/>
            </a:pPr>
            <a:r>
              <a:rPr lang="en-US" sz="1400" dirty="0">
                <a:latin typeface="Times New Roman" panose="02020603050405020304" pitchFamily="18" charset="0"/>
                <a:cs typeface="Times New Roman" panose="02020603050405020304" pitchFamily="18" charset="0"/>
              </a:rPr>
              <a:t>42% of undocumented families in Ventura County were born in the United States.</a:t>
            </a:r>
          </a:p>
          <a:p>
            <a:pPr>
              <a:buFont typeface="Wingdings" panose="05000000000000000000" pitchFamily="2" charset="2"/>
              <a:buChar char="v"/>
            </a:pPr>
            <a:r>
              <a:rPr lang="en-US" sz="1400" dirty="0">
                <a:latin typeface="Times New Roman" panose="02020603050405020304" pitchFamily="18" charset="0"/>
                <a:cs typeface="Times New Roman" panose="02020603050405020304" pitchFamily="18" charset="0"/>
              </a:rPr>
              <a:t>We need to think about the tragedy of separating children from their parents and other members of their families.</a:t>
            </a:r>
          </a:p>
          <a:p>
            <a:pPr>
              <a:buFont typeface="Wingdings" panose="05000000000000000000" pitchFamily="2" charset="2"/>
              <a:buChar char="v"/>
            </a:pPr>
            <a:r>
              <a:rPr lang="en-US" sz="1400" dirty="0">
                <a:latin typeface="Times New Roman" panose="02020603050405020304" pitchFamily="18" charset="0"/>
                <a:cs typeface="Times New Roman" panose="02020603050405020304" pitchFamily="18" charset="0"/>
              </a:rPr>
              <a:t>Separation of family members is the greatest disinvestment in the lives of our children. </a:t>
            </a:r>
          </a:p>
          <a:p>
            <a:pPr>
              <a:buFont typeface="Wingdings" panose="05000000000000000000" pitchFamily="2" charset="2"/>
              <a:buChar char="v"/>
            </a:pPr>
            <a:r>
              <a:rPr lang="en-US" sz="1400" dirty="0">
                <a:latin typeface="Times New Roman" panose="02020603050405020304" pitchFamily="18" charset="0"/>
                <a:cs typeface="Times New Roman" panose="02020603050405020304" pitchFamily="18" charset="0"/>
              </a:rPr>
              <a:t>78.3% for more than 10 years 31% for more than 20 years, and even 9% for longer than  30 years </a:t>
            </a:r>
          </a:p>
          <a:p>
            <a:pPr>
              <a:buFont typeface="Wingdings" panose="05000000000000000000" pitchFamily="2" charset="2"/>
              <a:buChar char="v"/>
            </a:pPr>
            <a:r>
              <a:rPr lang="en-US" sz="1400" dirty="0">
                <a:latin typeface="Times New Roman" panose="02020603050405020304" pitchFamily="18" charset="0"/>
                <a:cs typeface="Times New Roman" panose="02020603050405020304" pitchFamily="18" charset="0"/>
              </a:rPr>
              <a:t>Undocumented workers are paid the lowest wage within the County.</a:t>
            </a:r>
          </a:p>
          <a:p>
            <a:pPr>
              <a:buFont typeface="Wingdings" panose="05000000000000000000" pitchFamily="2" charset="2"/>
              <a:buChar char="v"/>
            </a:pPr>
            <a:r>
              <a:rPr lang="en-US" sz="1400" dirty="0">
                <a:latin typeface="Times New Roman" panose="02020603050405020304" pitchFamily="18" charset="0"/>
                <a:cs typeface="Times New Roman" panose="02020603050405020304" pitchFamily="18" charset="0"/>
              </a:rPr>
              <a:t>The low pay contributes to a high proportion of lack of affordability for a dignified life in the County.</a:t>
            </a:r>
          </a:p>
          <a:p>
            <a:pPr>
              <a:buFont typeface="Wingdings" panose="05000000000000000000" pitchFamily="2" charset="2"/>
              <a:buChar char="v"/>
            </a:pPr>
            <a:r>
              <a:rPr lang="en-US" sz="1400" dirty="0">
                <a:latin typeface="Times New Roman" panose="02020603050405020304" pitchFamily="18" charset="0"/>
                <a:cs typeface="Times New Roman" panose="02020603050405020304" pitchFamily="18" charset="0"/>
              </a:rPr>
              <a:t>Undocumented immigrants in Ventura County contribute $3.3 billion directly towards the County’s GDP, which accounts for 8.1% of its GDP.</a:t>
            </a:r>
          </a:p>
          <a:p>
            <a:pPr>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endParaRPr lang="en-US" dirty="0">
              <a:latin typeface="Times New Roman" panose="02020603050405020304" pitchFamily="18" charset="0"/>
              <a:cs typeface="Times New Roman" panose="02020603050405020304" pitchFamily="18" charset="0"/>
            </a:endParaRP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2314921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5017A-8FA1-47B5-B65A-1C80785C522E}"/>
              </a:ext>
            </a:extLst>
          </p:cNvPr>
          <p:cNvSpPr>
            <a:spLocks noGrp="1"/>
          </p:cNvSpPr>
          <p:nvPr>
            <p:ph type="title"/>
          </p:nvPr>
        </p:nvSpPr>
        <p:spPr>
          <a:xfrm>
            <a:off x="457200" y="71021"/>
            <a:ext cx="8229600" cy="1029810"/>
          </a:xfrm>
        </p:spPr>
        <p:txBody>
          <a:bodyPr/>
          <a:lstStyle/>
          <a:p>
            <a:pPr algn="ctr"/>
            <a:r>
              <a:rPr lang="en-US" sz="2800" b="1" dirty="0">
                <a:latin typeface="Times New Roman" panose="02020603050405020304" pitchFamily="18" charset="0"/>
                <a:cs typeface="Times New Roman" panose="02020603050405020304" pitchFamily="18" charset="0"/>
              </a:rPr>
              <a:t>Interconnectedness Between Undocumented Immigrants and Every Resident in Ventura County </a:t>
            </a:r>
            <a:br>
              <a:rPr lang="en-US" b="1" dirty="0">
                <a:latin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E478C45B-9504-4341-A3C0-D4B0218771C0}"/>
              </a:ext>
            </a:extLst>
          </p:cNvPr>
          <p:cNvSpPr>
            <a:spLocks noGrp="1"/>
          </p:cNvSpPr>
          <p:nvPr>
            <p:ph idx="1"/>
          </p:nvPr>
        </p:nvSpPr>
        <p:spPr>
          <a:xfrm>
            <a:off x="457200" y="1216241"/>
            <a:ext cx="8229600" cy="4429957"/>
          </a:xfrm>
        </p:spPr>
        <p:txBody>
          <a:bodyPr>
            <a:normAutofit/>
          </a:bodyPr>
          <a:lstStyle/>
          <a:p>
            <a:pPr>
              <a:buFont typeface="Wingdings" panose="05000000000000000000" pitchFamily="2" charset="2"/>
              <a:buChar char="v"/>
            </a:pPr>
            <a:r>
              <a:rPr lang="en-US" sz="1400" dirty="0">
                <a:latin typeface="Times New Roman" panose="02020603050405020304" pitchFamily="18" charset="0"/>
                <a:cs typeface="Times New Roman" panose="02020603050405020304" pitchFamily="18" charset="0"/>
              </a:rPr>
              <a:t>Considering the indirect and induced contribution to its total value added (county GDP), the amount reaches $5.1 billion, or 12.3% of its total GDP, in 2022.</a:t>
            </a:r>
          </a:p>
          <a:p>
            <a:pPr>
              <a:buFont typeface="Wingdings" panose="05000000000000000000" pitchFamily="2" charset="2"/>
              <a:buChar char="v"/>
            </a:pPr>
            <a:r>
              <a:rPr lang="en-US" sz="1400" dirty="0">
                <a:latin typeface="Times New Roman" panose="02020603050405020304" pitchFamily="18" charset="0"/>
                <a:cs typeface="Times New Roman" panose="02020603050405020304" pitchFamily="18" charset="0"/>
              </a:rPr>
              <a:t>Some $333,408,405 has been generated in social security by undocumented immigrants themselves and their employers, which they can never see a dime of because of their immigration status. </a:t>
            </a:r>
          </a:p>
          <a:p>
            <a:pPr>
              <a:buFont typeface="Wingdings" panose="05000000000000000000" pitchFamily="2" charset="2"/>
              <a:buChar char="v"/>
            </a:pPr>
            <a:r>
              <a:rPr lang="en-US" sz="1400" dirty="0">
                <a:latin typeface="Times New Roman" panose="02020603050405020304" pitchFamily="18" charset="0"/>
                <a:cs typeface="Times New Roman" panose="02020603050405020304" pitchFamily="18" charset="0"/>
              </a:rPr>
              <a:t>Overall, some $808,802,097 has been generated in various forms of taxation. </a:t>
            </a:r>
          </a:p>
          <a:p>
            <a:pPr>
              <a:buFont typeface="Wingdings" panose="05000000000000000000" pitchFamily="2" charset="2"/>
              <a:buChar char="v"/>
            </a:pPr>
            <a:r>
              <a:rPr lang="en-US" sz="1400" dirty="0">
                <a:latin typeface="Times New Roman" panose="02020603050405020304" pitchFamily="18" charset="0"/>
                <a:cs typeface="Times New Roman" panose="02020603050405020304" pitchFamily="18" charset="0"/>
              </a:rPr>
              <a:t>Undocumented immigrants contribute through their direct contributions and other channels related to their work far more than what they pay directly. </a:t>
            </a:r>
          </a:p>
          <a:p>
            <a:pPr>
              <a:buFont typeface="Wingdings" panose="05000000000000000000" pitchFamily="2" charset="2"/>
              <a:buChar char="v"/>
            </a:pPr>
            <a:r>
              <a:rPr lang="en-US" sz="1400" dirty="0">
                <a:latin typeface="Times New Roman" panose="02020603050405020304" pitchFamily="18" charset="0"/>
                <a:cs typeface="Times New Roman" panose="02020603050405020304" pitchFamily="18" charset="0"/>
              </a:rPr>
              <a:t>We estimated it to be slightly higher than $1.6 billion. The employer's contribution is based on employees' work and should be considered a genuine contribution by the employee in its true economic sense.</a:t>
            </a:r>
          </a:p>
          <a:p>
            <a:pPr>
              <a:buFont typeface="Wingdings" panose="05000000000000000000" pitchFamily="2" charset="2"/>
              <a:buChar char="v"/>
            </a:pPr>
            <a:r>
              <a:rPr lang="en-US" sz="1400" dirty="0">
                <a:latin typeface="Times New Roman" panose="02020603050405020304" pitchFamily="18" charset="0"/>
                <a:cs typeface="Times New Roman" panose="02020603050405020304" pitchFamily="18" charset="0"/>
              </a:rPr>
              <a:t>There is no doubt that undocumented immigrants are not a burden on the economy. On the contrary, they accept the lowest pay, the most challenging jobs (mostly), and pay far more tax than they ever utilize any services that the government provides. </a:t>
            </a:r>
          </a:p>
          <a:p>
            <a:pPr>
              <a:buFont typeface="Wingdings" panose="05000000000000000000" pitchFamily="2" charset="2"/>
              <a:buChar char="v"/>
            </a:pPr>
            <a:r>
              <a:rPr lang="en-US" sz="1400" dirty="0">
                <a:latin typeface="Times New Roman" panose="02020603050405020304" pitchFamily="18" charset="0"/>
                <a:cs typeface="Times New Roman" panose="02020603050405020304" pitchFamily="18" charset="0"/>
              </a:rPr>
              <a:t>Tens of thousands of them in Ventura County lived here for one or more decades, and some even longer than three decades. </a:t>
            </a:r>
          </a:p>
          <a:p>
            <a:pPr>
              <a:buFont typeface="Wingdings" panose="05000000000000000000" pitchFamily="2" charset="2"/>
              <a:buChar char="v"/>
            </a:pP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4590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E5C96-F97D-4EEA-8B04-9FC7EDCF350C}"/>
              </a:ext>
            </a:extLst>
          </p:cNvPr>
          <p:cNvSpPr>
            <a:spLocks noGrp="1"/>
          </p:cNvSpPr>
          <p:nvPr>
            <p:ph type="title"/>
          </p:nvPr>
        </p:nvSpPr>
        <p:spPr>
          <a:xfrm>
            <a:off x="457200" y="106533"/>
            <a:ext cx="8229600" cy="980983"/>
          </a:xfrm>
        </p:spPr>
        <p:txBody>
          <a:bodyPr/>
          <a:lstStyle/>
          <a:p>
            <a:pPr algn="ctr"/>
            <a:r>
              <a:rPr lang="en-US" sz="2800" b="1" dirty="0">
                <a:latin typeface="Times New Roman" panose="02020603050405020304" pitchFamily="18" charset="0"/>
                <a:cs typeface="Times New Roman" panose="02020603050405020304" pitchFamily="18" charset="0"/>
              </a:rPr>
              <a:t>How to Help Now and Bring Possible Integration of Undocumented Immigrants in California</a:t>
            </a:r>
            <a:br>
              <a:rPr lang="en-US" b="1" dirty="0">
                <a:latin typeface="Times New Roman" panose="02020603050405020304" pitchFamily="18"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C0FFAD74-F36B-424F-B87C-7E69213E5DDD}"/>
              </a:ext>
            </a:extLst>
          </p:cNvPr>
          <p:cNvSpPr>
            <a:spLocks noGrp="1"/>
          </p:cNvSpPr>
          <p:nvPr>
            <p:ph idx="1"/>
          </p:nvPr>
        </p:nvSpPr>
        <p:spPr>
          <a:xfrm>
            <a:off x="457200" y="1091953"/>
            <a:ext cx="8229600" cy="4678531"/>
          </a:xfrm>
        </p:spPr>
        <p:txBody>
          <a:bodyPr>
            <a:normAutofit/>
          </a:bodyPr>
          <a:lstStyle/>
          <a:p>
            <a:pPr>
              <a:buFont typeface="Wingdings" panose="05000000000000000000" pitchFamily="2" charset="2"/>
              <a:buChar char="v"/>
            </a:pPr>
            <a:r>
              <a:rPr lang="en-US" sz="1400" dirty="0">
                <a:latin typeface="Times New Roman" panose="02020603050405020304" pitchFamily="18" charset="0"/>
                <a:cs typeface="Times New Roman" panose="02020603050405020304" pitchFamily="18" charset="0"/>
              </a:rPr>
              <a:t>Providing training for businesses, groups, and individuals on how to utilize their legal protection in support of undocumented immigrants in facing ICE. </a:t>
            </a:r>
          </a:p>
          <a:p>
            <a:pPr>
              <a:buFont typeface="Wingdings" panose="05000000000000000000" pitchFamily="2" charset="2"/>
              <a:buChar char="v"/>
            </a:pPr>
            <a:r>
              <a:rPr lang="en-US" sz="1400" dirty="0">
                <a:latin typeface="Times New Roman" panose="02020603050405020304" pitchFamily="18" charset="0"/>
                <a:cs typeface="Times New Roman" panose="02020603050405020304" pitchFamily="18" charset="0"/>
              </a:rPr>
              <a:t>Learn from the successful practices that are already in place in some jurisdictions. </a:t>
            </a:r>
          </a:p>
          <a:p>
            <a:pPr>
              <a:buFont typeface="Wingdings" panose="05000000000000000000" pitchFamily="2" charset="2"/>
              <a:buChar char="v"/>
            </a:pPr>
            <a:r>
              <a:rPr lang="en-US" sz="1400" b="1" dirty="0">
                <a:latin typeface="Times New Roman" panose="02020603050405020304" pitchFamily="18" charset="0"/>
                <a:cs typeface="Times New Roman" panose="02020603050405020304" pitchFamily="18" charset="0"/>
              </a:rPr>
              <a:t>Directing efforts towards social and economic inclusion. Legal and financial support can be achieved by creating financial facilities, educational possibilities, overcoming language barriers, and other efforts to bring greater support.  </a:t>
            </a:r>
          </a:p>
          <a:p>
            <a:pPr>
              <a:buFont typeface="Wingdings" panose="05000000000000000000" pitchFamily="2" charset="2"/>
              <a:buChar char="v"/>
            </a:pPr>
            <a:r>
              <a:rPr lang="en-US" sz="1400" dirty="0">
                <a:latin typeface="Times New Roman" panose="02020603050405020304" pitchFamily="18" charset="0"/>
                <a:cs typeface="Times New Roman" panose="02020603050405020304" pitchFamily="18" charset="0"/>
              </a:rPr>
              <a:t>Work towards changing the most apparent and damaging distances created through an image of an undocumented immigrant in our communities. Learn the facts and separate them from fiction. </a:t>
            </a:r>
          </a:p>
          <a:p>
            <a:pPr>
              <a:buFont typeface="Wingdings" panose="05000000000000000000" pitchFamily="2" charset="2"/>
              <a:buChar char="v"/>
            </a:pPr>
            <a:r>
              <a:rPr lang="en-US" sz="1400" b="1" dirty="0">
                <a:latin typeface="Times New Roman" panose="02020603050405020304" pitchFamily="18" charset="0"/>
                <a:cs typeface="Times New Roman" panose="02020603050405020304" pitchFamily="18" charset="0"/>
              </a:rPr>
              <a:t>Be mindful of the fact that immigration and undocumented immigrants serve as scapegoats</a:t>
            </a:r>
            <a:r>
              <a:rPr lang="en-US" sz="1400" dirty="0">
                <a:latin typeface="Times New Roman" panose="02020603050405020304" pitchFamily="18" charset="0"/>
                <a:cs typeface="Times New Roman" panose="02020603050405020304" pitchFamily="18" charset="0"/>
              </a:rPr>
              <a:t>, and it is rather unfortunate that undocumented immigrants are perceived as criminals and economic burdens on society. </a:t>
            </a:r>
          </a:p>
          <a:p>
            <a:pPr>
              <a:buFont typeface="Wingdings" panose="05000000000000000000" pitchFamily="2" charset="2"/>
              <a:buChar char="v"/>
            </a:pPr>
            <a:endParaRPr 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1856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E9D49-01D7-4FBA-99E8-E59835581E49}"/>
              </a:ext>
            </a:extLst>
          </p:cNvPr>
          <p:cNvSpPr>
            <a:spLocks noGrp="1"/>
          </p:cNvSpPr>
          <p:nvPr>
            <p:ph type="title"/>
          </p:nvPr>
        </p:nvSpPr>
        <p:spPr>
          <a:xfrm>
            <a:off x="457200" y="106533"/>
            <a:ext cx="8229600" cy="914400"/>
          </a:xfrm>
        </p:spPr>
        <p:txBody>
          <a:bodyPr/>
          <a:lstStyle/>
          <a:p>
            <a:pPr algn="ctr"/>
            <a:r>
              <a:rPr lang="en-US" sz="2800" b="1" dirty="0">
                <a:latin typeface="Times New Roman" panose="02020603050405020304" pitchFamily="18" charset="0"/>
                <a:cs typeface="Times New Roman" panose="02020603050405020304" pitchFamily="18" charset="0"/>
              </a:rPr>
              <a:t>How to Bring Integration of Undocumented Immigrants in California</a:t>
            </a:r>
            <a:endParaRPr lang="en-US" sz="2800" dirty="0"/>
          </a:p>
        </p:txBody>
      </p:sp>
      <p:sp>
        <p:nvSpPr>
          <p:cNvPr id="3" name="Content Placeholder 2">
            <a:extLst>
              <a:ext uri="{FF2B5EF4-FFF2-40B4-BE49-F238E27FC236}">
                <a16:creationId xmlns:a16="http://schemas.microsoft.com/office/drawing/2014/main" id="{65CD39F1-8143-470F-888D-261DF60D28DF}"/>
              </a:ext>
            </a:extLst>
          </p:cNvPr>
          <p:cNvSpPr>
            <a:spLocks noGrp="1"/>
          </p:cNvSpPr>
          <p:nvPr>
            <p:ph idx="1"/>
          </p:nvPr>
        </p:nvSpPr>
        <p:spPr>
          <a:xfrm>
            <a:off x="457200" y="1322774"/>
            <a:ext cx="8229600" cy="4229464"/>
          </a:xfrm>
        </p:spPr>
        <p:txBody>
          <a:bodyPr/>
          <a:lstStyle/>
          <a:p>
            <a:pPr marL="0" indent="0" algn="ctr">
              <a:buNone/>
            </a:pPr>
            <a:r>
              <a:rPr lang="en-US" sz="1600" b="1" dirty="0">
                <a:latin typeface="Times New Roman" panose="02020603050405020304" pitchFamily="18" charset="0"/>
                <a:cs typeface="Times New Roman" panose="02020603050405020304" pitchFamily="18" charset="0"/>
              </a:rPr>
              <a:t>As for the Near Future, Take the Following Steps</a:t>
            </a:r>
          </a:p>
          <a:p>
            <a:pPr marL="0" indent="0">
              <a:buNone/>
            </a:pPr>
            <a:r>
              <a:rPr lang="en-US" sz="1600" dirty="0">
                <a:latin typeface="Times New Roman" panose="02020603050405020304" pitchFamily="18" charset="0"/>
                <a:cs typeface="Times New Roman" panose="02020603050405020304" pitchFamily="18" charset="0"/>
              </a:rPr>
              <a:t>We need to look into a model of </a:t>
            </a:r>
            <a:r>
              <a:rPr lang="en-US" sz="1600" b="1" dirty="0">
                <a:latin typeface="Times New Roman" panose="02020603050405020304" pitchFamily="18" charset="0"/>
                <a:cs typeface="Times New Roman" panose="02020603050405020304" pitchFamily="18" charset="0"/>
              </a:rPr>
              <a:t>Anti-Oppressive Practice </a:t>
            </a:r>
            <a:r>
              <a:rPr lang="en-US" sz="1600" dirty="0">
                <a:latin typeface="Times New Roman" panose="02020603050405020304" pitchFamily="18" charset="0"/>
                <a:cs typeface="Times New Roman" panose="02020603050405020304" pitchFamily="18" charset="0"/>
              </a:rPr>
              <a:t>in the work that needs to be done.</a:t>
            </a:r>
          </a:p>
          <a:p>
            <a:pPr lvl="1">
              <a:buFont typeface="Wingdings" panose="05000000000000000000" pitchFamily="2" charset="2"/>
              <a:buChar char="ü"/>
            </a:pPr>
            <a:r>
              <a:rPr lang="en-US" sz="1400" dirty="0">
                <a:latin typeface="Times New Roman" panose="02020603050405020304" pitchFamily="18" charset="0"/>
                <a:cs typeface="Times New Roman" panose="02020603050405020304" pitchFamily="18" charset="0"/>
              </a:rPr>
              <a:t>The core of this approach is to break down and overcome the existing oppressive prevailing system that brings isolation and disenfranchises those impacted. </a:t>
            </a:r>
            <a:r>
              <a:rPr lang="en-US" sz="1400" b="1" dirty="0">
                <a:latin typeface="Times New Roman" panose="02020603050405020304" pitchFamily="18" charset="0"/>
                <a:cs typeface="Times New Roman" panose="02020603050405020304" pitchFamily="18" charset="0"/>
              </a:rPr>
              <a:t>Oppression is pervasive and, for many, hard to see or recognize</a:t>
            </a:r>
          </a:p>
          <a:p>
            <a:pPr lvl="1">
              <a:buFont typeface="Wingdings" panose="05000000000000000000" pitchFamily="2" charset="2"/>
              <a:buChar char="ü"/>
            </a:pPr>
            <a:r>
              <a:rPr lang="en-US" sz="1400" dirty="0">
                <a:latin typeface="Times New Roman" panose="02020603050405020304" pitchFamily="18" charset="0"/>
                <a:cs typeface="Times New Roman" panose="02020603050405020304" pitchFamily="18" charset="0"/>
              </a:rPr>
              <a:t>It helps us to understand the root of racism, sexism, and all existing forms of phobias. </a:t>
            </a:r>
          </a:p>
          <a:p>
            <a:pPr lvl="1">
              <a:buFont typeface="Wingdings" panose="05000000000000000000" pitchFamily="2" charset="2"/>
              <a:buChar char="ü"/>
            </a:pPr>
            <a:r>
              <a:rPr lang="en-US" sz="1400" dirty="0">
                <a:latin typeface="Times New Roman" panose="02020603050405020304" pitchFamily="18" charset="0"/>
                <a:cs typeface="Times New Roman" panose="02020603050405020304" pitchFamily="18" charset="0"/>
              </a:rPr>
              <a:t>This task should be a part of any DEIJ. </a:t>
            </a:r>
          </a:p>
          <a:p>
            <a:pPr lvl="1">
              <a:buFont typeface="Wingdings" panose="05000000000000000000" pitchFamily="2" charset="2"/>
              <a:buChar char="ü"/>
            </a:pPr>
            <a:r>
              <a:rPr lang="en-US" sz="1400" dirty="0">
                <a:latin typeface="Times New Roman" panose="02020603050405020304" pitchFamily="18" charset="0"/>
                <a:cs typeface="Times New Roman" panose="02020603050405020304" pitchFamily="18" charset="0"/>
              </a:rPr>
              <a:t> Bring Anti-Oppressive Practice in all DEIJs and use such an office to bring attention to the plight of undocumented immigrants as an essential area of their focus.</a:t>
            </a:r>
          </a:p>
          <a:p>
            <a:pPr lvl="1">
              <a:buFont typeface="Wingdings" panose="05000000000000000000" pitchFamily="2" charset="2"/>
              <a:buChar char="ü"/>
            </a:pPr>
            <a:r>
              <a:rPr lang="en-US" sz="1400" dirty="0">
                <a:latin typeface="Times New Roman" panose="02020603050405020304" pitchFamily="18" charset="0"/>
                <a:cs typeface="Times New Roman" panose="02020603050405020304" pitchFamily="18" charset="0"/>
              </a:rPr>
              <a:t>Set up and engage the entire community in organizing and facilitating community hearings. </a:t>
            </a:r>
          </a:p>
          <a:p>
            <a:pPr lvl="1">
              <a:buFont typeface="Wingdings" panose="05000000000000000000" pitchFamily="2" charset="2"/>
              <a:buChar char="ü"/>
            </a:pPr>
            <a:r>
              <a:rPr lang="en-US" sz="1400" dirty="0">
                <a:latin typeface="Times New Roman" panose="02020603050405020304" pitchFamily="18" charset="0"/>
                <a:cs typeface="Times New Roman" panose="02020603050405020304" pitchFamily="18" charset="0"/>
              </a:rPr>
              <a:t>Involve law enforcement, relevant government offices, and non-profits in community conversations.</a:t>
            </a:r>
          </a:p>
          <a:p>
            <a:pPr lvl="1">
              <a:buFont typeface="Wingdings" panose="05000000000000000000" pitchFamily="2" charset="2"/>
              <a:buChar char="ü"/>
            </a:pPr>
            <a:r>
              <a:rPr lang="en-US" sz="1400" dirty="0">
                <a:latin typeface="Times New Roman" panose="02020603050405020304" pitchFamily="18" charset="0"/>
                <a:cs typeface="Times New Roman" panose="02020603050405020304" pitchFamily="18" charset="0"/>
              </a:rPr>
              <a:t>Look for resources and promote studies and data gathering on undocumented immigrants and their social and economic impacts in every region and community. </a:t>
            </a:r>
          </a:p>
          <a:p>
            <a:pPr lvl="1">
              <a:buFont typeface="Wingdings" panose="05000000000000000000" pitchFamily="2" charset="2"/>
              <a:buChar char="ü"/>
            </a:pPr>
            <a:r>
              <a:rPr lang="en-US" sz="1400" dirty="0">
                <a:latin typeface="Times New Roman" panose="02020603050405020304" pitchFamily="18" charset="0"/>
                <a:cs typeface="Times New Roman" panose="02020603050405020304" pitchFamily="18" charset="0"/>
              </a:rPr>
              <a:t>Bring a much greater level of information gathering and dissemination about relevant issues and their development within the states and its various geographic locations. </a:t>
            </a:r>
          </a:p>
          <a:p>
            <a:pPr lvl="1">
              <a:buFont typeface="Wingdings" panose="05000000000000000000" pitchFamily="2" charset="2"/>
              <a:buChar char="ü"/>
            </a:pPr>
            <a:r>
              <a:rPr lang="en-US" sz="1400" dirty="0">
                <a:latin typeface="Times New Roman" panose="02020603050405020304" pitchFamily="18" charset="0"/>
                <a:cs typeface="Times New Roman" panose="02020603050405020304" pitchFamily="18" charset="0"/>
              </a:rPr>
              <a:t>Help secure undocumented immigrants so they can feel protected and come out and have a more significant presence in the life of their community.</a:t>
            </a:r>
            <a:endParaRPr lang="en-US" dirty="0"/>
          </a:p>
        </p:txBody>
      </p:sp>
    </p:spTree>
    <p:extLst>
      <p:ext uri="{BB962C8B-B14F-4D97-AF65-F5344CB8AC3E}">
        <p14:creationId xmlns:p14="http://schemas.microsoft.com/office/powerpoint/2010/main" val="3820609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E1E4A-6E19-4F1F-BA50-D30861F54735}"/>
              </a:ext>
            </a:extLst>
          </p:cNvPr>
          <p:cNvSpPr>
            <a:spLocks noGrp="1"/>
          </p:cNvSpPr>
          <p:nvPr>
            <p:ph type="title"/>
          </p:nvPr>
        </p:nvSpPr>
        <p:spPr/>
        <p:txBody>
          <a:bodyPr/>
          <a:lstStyle/>
          <a:p>
            <a:pPr algn="ct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End</a:t>
            </a:r>
          </a:p>
        </p:txBody>
      </p:sp>
      <p:sp>
        <p:nvSpPr>
          <p:cNvPr id="3" name="Content Placeholder 2">
            <a:extLst>
              <a:ext uri="{FF2B5EF4-FFF2-40B4-BE49-F238E27FC236}">
                <a16:creationId xmlns:a16="http://schemas.microsoft.com/office/drawing/2014/main" id="{2AC0C793-83B2-44BF-8E71-76C65535F71B}"/>
              </a:ext>
            </a:extLst>
          </p:cNvPr>
          <p:cNvSpPr>
            <a:spLocks noGrp="1"/>
          </p:cNvSpPr>
          <p:nvPr>
            <p:ph idx="1"/>
          </p:nvPr>
        </p:nvSpPr>
        <p:spPr>
          <a:xfrm>
            <a:off x="457200" y="1296140"/>
            <a:ext cx="8229600" cy="4256097"/>
          </a:xfrm>
        </p:spPr>
        <p:txBody>
          <a:bodyPr/>
          <a:lstStyle/>
          <a:p>
            <a:pPr marL="0" indent="0" algn="r">
              <a:buNone/>
            </a:pPr>
            <a:endParaRPr lang="en-US" dirty="0"/>
          </a:p>
          <a:p>
            <a:pPr marL="0" indent="0" algn="r">
              <a:buNone/>
            </a:pPr>
            <a:endParaRPr lang="en-US" dirty="0"/>
          </a:p>
          <a:p>
            <a:pPr marL="0" indent="0" algn="r">
              <a:buNone/>
            </a:pPr>
            <a:endParaRPr lang="en-US" dirty="0"/>
          </a:p>
          <a:p>
            <a:pPr marL="0" indent="0" algn="ctr">
              <a:buNone/>
            </a:pPr>
            <a:endParaRPr lang="en-US" dirty="0"/>
          </a:p>
          <a:p>
            <a:pPr marL="0" indent="0" algn="ctr">
              <a:buNone/>
            </a:pP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Thank You</a:t>
            </a:r>
          </a:p>
          <a:p>
            <a:pPr marL="0" indent="0" algn="ctr">
              <a:buNone/>
            </a:pPr>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Questions and Answers </a:t>
            </a:r>
          </a:p>
        </p:txBody>
      </p:sp>
    </p:spTree>
    <p:extLst>
      <p:ext uri="{BB962C8B-B14F-4D97-AF65-F5344CB8AC3E}">
        <p14:creationId xmlns:p14="http://schemas.microsoft.com/office/powerpoint/2010/main" val="3200701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D1EF2-7433-AC4D-96DA-427B1A269483}"/>
              </a:ext>
            </a:extLst>
          </p:cNvPr>
          <p:cNvSpPr>
            <a:spLocks noGrp="1"/>
          </p:cNvSpPr>
          <p:nvPr>
            <p:ph type="title"/>
          </p:nvPr>
        </p:nvSpPr>
        <p:spPr>
          <a:xfrm>
            <a:off x="457200" y="150920"/>
            <a:ext cx="8229600" cy="994299"/>
          </a:xfrm>
        </p:spPr>
        <p:txBody>
          <a:bodyPr/>
          <a:lstStyle/>
          <a:p>
            <a:pPr algn="ct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Demographic Profile: Undocumented Immigrants and Their Families in Ventura County </a:t>
            </a:r>
            <a:endParaRPr lang="en-US" sz="2400" dirty="0">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BF5EF4A9-6B8F-4FA9-B6F9-3E1AEEBCD5C6}"/>
              </a:ext>
            </a:extLst>
          </p:cNvPr>
          <p:cNvSpPr/>
          <p:nvPr/>
        </p:nvSpPr>
        <p:spPr>
          <a:xfrm>
            <a:off x="6764785" y="1145220"/>
            <a:ext cx="2175029" cy="5176225"/>
          </a:xfrm>
          <a:prstGeom prst="rect">
            <a:avLst/>
          </a:prstGeom>
        </p:spPr>
        <p:txBody>
          <a:bodyPr wrap="square">
            <a:spAutoFit/>
          </a:bodyPr>
          <a:lstStyle/>
          <a:p>
            <a:pPr algn="ctr">
              <a:lnSpc>
                <a:spcPct val="107000"/>
              </a:lnSpc>
              <a:spcAft>
                <a:spcPts val="800"/>
              </a:spcAft>
            </a:pPr>
            <a:r>
              <a:rPr lang="en-US" sz="2000" b="1" dirty="0">
                <a:latin typeface="Times New Roman" panose="02020603050405020304" pitchFamily="18" charset="0"/>
                <a:ea typeface="Calibri" panose="020F0502020204030204" pitchFamily="34" charset="0"/>
                <a:cs typeface="Times New Roman" panose="02020603050405020304" pitchFamily="18" charset="0"/>
              </a:rPr>
              <a:t>Takeaways</a:t>
            </a: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Undocumented families count for over 10% of the total Population of Ventura County.</a:t>
            </a: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42% of undocumented families were born in the United States.</a:t>
            </a: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We need to think about the tragedy of separating children from their parents and other members of their families.</a:t>
            </a: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Separation of family members is the greatest disinvestment in the lives of other children. </a:t>
            </a:r>
          </a:p>
          <a:p>
            <a:pPr>
              <a:lnSpc>
                <a:spcPct val="107000"/>
              </a:lnSpc>
              <a:spcAft>
                <a:spcPts val="8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Chart 6">
            <a:extLst>
              <a:ext uri="{FF2B5EF4-FFF2-40B4-BE49-F238E27FC236}">
                <a16:creationId xmlns:a16="http://schemas.microsoft.com/office/drawing/2014/main" id="{240E4042-5A58-48AF-99D1-9F61D52542AE}"/>
              </a:ext>
            </a:extLst>
          </p:cNvPr>
          <p:cNvGraphicFramePr>
            <a:graphicFrameLocks/>
          </p:cNvGraphicFramePr>
          <p:nvPr>
            <p:extLst>
              <p:ext uri="{D42A27DB-BD31-4B8C-83A1-F6EECF244321}">
                <p14:modId xmlns:p14="http://schemas.microsoft.com/office/powerpoint/2010/main" val="452426685"/>
              </p:ext>
            </p:extLst>
          </p:nvPr>
        </p:nvGraphicFramePr>
        <p:xfrm>
          <a:off x="337351" y="1286111"/>
          <a:ext cx="3346882" cy="401385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3FB99B18-8365-4436-BF12-E9D3E515B78F}"/>
              </a:ext>
            </a:extLst>
          </p:cNvPr>
          <p:cNvGraphicFramePr>
            <a:graphicFrameLocks/>
          </p:cNvGraphicFramePr>
          <p:nvPr>
            <p:extLst>
              <p:ext uri="{D42A27DB-BD31-4B8C-83A1-F6EECF244321}">
                <p14:modId xmlns:p14="http://schemas.microsoft.com/office/powerpoint/2010/main" val="4053766010"/>
              </p:ext>
            </p:extLst>
          </p:nvPr>
        </p:nvGraphicFramePr>
        <p:xfrm>
          <a:off x="3684233" y="1286110"/>
          <a:ext cx="3080551" cy="40138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4394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85F95-8DFC-EF47-B799-DBE255BCCC1C}"/>
              </a:ext>
            </a:extLst>
          </p:cNvPr>
          <p:cNvSpPr>
            <a:spLocks noGrp="1"/>
          </p:cNvSpPr>
          <p:nvPr>
            <p:ph type="title"/>
          </p:nvPr>
        </p:nvSpPr>
        <p:spPr>
          <a:xfrm>
            <a:off x="457200" y="168677"/>
            <a:ext cx="8229600" cy="754602"/>
          </a:xfrm>
        </p:spPr>
        <p:txBody>
          <a:bodyPr/>
          <a:lstStyle/>
          <a:p>
            <a:pPr algn="ct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Demographic Profile: Age &amp; Race/Ethnicity </a:t>
            </a:r>
            <a:endParaRPr lang="en-US" dirty="0">
              <a:effectLst>
                <a:outerShdw blurRad="38100" dist="38100" dir="2700000" algn="tl">
                  <a:srgbClr val="000000">
                    <a:alpha val="43137"/>
                  </a:srgbClr>
                </a:outerShdw>
              </a:effectLst>
            </a:endParaRPr>
          </a:p>
        </p:txBody>
      </p:sp>
      <p:sp>
        <p:nvSpPr>
          <p:cNvPr id="3" name="Rectangle 2">
            <a:extLst>
              <a:ext uri="{FF2B5EF4-FFF2-40B4-BE49-F238E27FC236}">
                <a16:creationId xmlns:a16="http://schemas.microsoft.com/office/drawing/2014/main" id="{C0764827-D1FB-496A-BCF3-5B5B01B6CE13}"/>
              </a:ext>
            </a:extLst>
          </p:cNvPr>
          <p:cNvSpPr/>
          <p:nvPr/>
        </p:nvSpPr>
        <p:spPr>
          <a:xfrm>
            <a:off x="7199790" y="852257"/>
            <a:ext cx="1717829" cy="4744312"/>
          </a:xfrm>
          <a:prstGeom prst="rect">
            <a:avLst/>
          </a:prstGeom>
        </p:spPr>
        <p:txBody>
          <a:bodyPr wrap="square">
            <a:spAutoFit/>
          </a:bodyPr>
          <a:lstStyle/>
          <a:p>
            <a:pPr algn="ctr">
              <a:lnSpc>
                <a:spcPct val="107000"/>
              </a:lnSpc>
              <a:spcAft>
                <a:spcPts val="800"/>
              </a:spcAft>
            </a:pPr>
            <a:r>
              <a:rPr lang="en-US" sz="1400" b="1" dirty="0">
                <a:latin typeface="Times New Roman" panose="02020603050405020304" pitchFamily="18" charset="0"/>
                <a:ea typeface="Calibri" panose="020F0502020204030204" pitchFamily="34" charset="0"/>
                <a:cs typeface="Times New Roman" panose="02020603050405020304" pitchFamily="18" charset="0"/>
              </a:rPr>
              <a:t>Takeaways</a:t>
            </a: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Primarily Latinos</a:t>
            </a: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A small proportion of young or old </a:t>
            </a: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Mainly in the working age</a:t>
            </a: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Helping the County with its emerging and soon fast escalation of the older age population</a:t>
            </a: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Improving the County’s dependency ratio both economically and for the long-term care needs of the County</a:t>
            </a:r>
          </a:p>
        </p:txBody>
      </p:sp>
      <p:graphicFrame>
        <p:nvGraphicFramePr>
          <p:cNvPr id="6" name="Chart 5">
            <a:extLst>
              <a:ext uri="{FF2B5EF4-FFF2-40B4-BE49-F238E27FC236}">
                <a16:creationId xmlns:a16="http://schemas.microsoft.com/office/drawing/2014/main" id="{71905D2A-528A-4F46-8C6C-A0786C710A0D}"/>
              </a:ext>
            </a:extLst>
          </p:cNvPr>
          <p:cNvGraphicFramePr>
            <a:graphicFrameLocks/>
          </p:cNvGraphicFramePr>
          <p:nvPr>
            <p:extLst>
              <p:ext uri="{D42A27DB-BD31-4B8C-83A1-F6EECF244321}">
                <p14:modId xmlns:p14="http://schemas.microsoft.com/office/powerpoint/2010/main" val="2982455674"/>
              </p:ext>
            </p:extLst>
          </p:nvPr>
        </p:nvGraphicFramePr>
        <p:xfrm>
          <a:off x="457201" y="852257"/>
          <a:ext cx="3448974" cy="44509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070FEE7A-CEE5-45DD-A690-11FB64789770}"/>
              </a:ext>
            </a:extLst>
          </p:cNvPr>
          <p:cNvGraphicFramePr>
            <a:graphicFrameLocks/>
          </p:cNvGraphicFramePr>
          <p:nvPr>
            <p:extLst>
              <p:ext uri="{D42A27DB-BD31-4B8C-83A1-F6EECF244321}">
                <p14:modId xmlns:p14="http://schemas.microsoft.com/office/powerpoint/2010/main" val="3275071552"/>
              </p:ext>
            </p:extLst>
          </p:nvPr>
        </p:nvGraphicFramePr>
        <p:xfrm>
          <a:off x="3906175" y="852257"/>
          <a:ext cx="3385212" cy="44509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02723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AE33F-CFDE-41C0-99FA-4DE4FD3D2420}"/>
              </a:ext>
            </a:extLst>
          </p:cNvPr>
          <p:cNvSpPr>
            <a:spLocks noGrp="1"/>
          </p:cNvSpPr>
          <p:nvPr>
            <p:ph type="title"/>
          </p:nvPr>
        </p:nvSpPr>
        <p:spPr>
          <a:xfrm>
            <a:off x="457200" y="221943"/>
            <a:ext cx="8229600" cy="798990"/>
          </a:xfrm>
        </p:spPr>
        <p:txBody>
          <a:bodyPr/>
          <a:lstStyle/>
          <a:p>
            <a:pPr algn="ctr"/>
            <a:r>
              <a:rPr lang="en-US"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Demographic Profile: Undocumented Immigrants &amp; Their English Language Isolation and Length of US Residency </a:t>
            </a:r>
            <a:endParaRPr lang="en-US" sz="2000" dirty="0">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AE60B9BB-3103-4DD2-9850-4789404D17AF}"/>
              </a:ext>
            </a:extLst>
          </p:cNvPr>
          <p:cNvSpPr/>
          <p:nvPr/>
        </p:nvSpPr>
        <p:spPr>
          <a:xfrm>
            <a:off x="7226424" y="1020934"/>
            <a:ext cx="1713390" cy="5080365"/>
          </a:xfrm>
          <a:prstGeom prst="rect">
            <a:avLst/>
          </a:prstGeom>
        </p:spPr>
        <p:txBody>
          <a:bodyPr wrap="square">
            <a:spAutoFit/>
          </a:bodyPr>
          <a:lstStyle/>
          <a:p>
            <a:pPr algn="ctr">
              <a:lnSpc>
                <a:spcPct val="107000"/>
              </a:lnSpc>
              <a:spcAft>
                <a:spcPts val="800"/>
              </a:spcAft>
            </a:pPr>
            <a:r>
              <a:rPr lang="en-US" sz="1400" b="1" dirty="0">
                <a:latin typeface="Times New Roman" panose="02020603050405020304" pitchFamily="18" charset="0"/>
                <a:ea typeface="Calibri" panose="020F0502020204030204" pitchFamily="34" charset="0"/>
                <a:cs typeface="Times New Roman" panose="02020603050405020304" pitchFamily="18" charset="0"/>
              </a:rPr>
              <a:t>Takeaways</a:t>
            </a: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Some 33% of households have English Language Isolation.</a:t>
            </a:r>
          </a:p>
          <a:p>
            <a:pPr>
              <a:lnSpc>
                <a:spcPct val="107000"/>
              </a:lnSpc>
              <a:spcAft>
                <a:spcPts val="80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Spanish is the predominant language spoken in the households of undocumented immigrants.</a:t>
            </a:r>
          </a:p>
          <a:p>
            <a:pPr>
              <a:lnSpc>
                <a:spcPct val="107000"/>
              </a:lnSpc>
              <a:spcAft>
                <a:spcPts val="80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Only a small proportion have been living in the US for less than 10 years. </a:t>
            </a:r>
          </a:p>
          <a:p>
            <a:pPr>
              <a:lnSpc>
                <a:spcPct val="107000"/>
              </a:lnSpc>
              <a:spcAft>
                <a:spcPts val="800"/>
              </a:spcAft>
            </a:pPr>
            <a:r>
              <a:rPr lang="en-US" sz="1200" dirty="0">
                <a:latin typeface="Times New Roman" panose="02020603050405020304" pitchFamily="18" charset="0"/>
                <a:ea typeface="Calibri" panose="020F0502020204030204" pitchFamily="34" charset="0"/>
                <a:cs typeface="Times New Roman" panose="02020603050405020304" pitchFamily="18" charset="0"/>
              </a:rPr>
              <a:t>78.3% for more than 10 years 31% for more than 20 years, and even 9% for longer than  30 years </a:t>
            </a:r>
          </a:p>
          <a:p>
            <a:pPr>
              <a:lnSpc>
                <a:spcPct val="107000"/>
              </a:lnSpc>
              <a:spcAft>
                <a:spcPts val="800"/>
              </a:spcAft>
            </a:pP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7" name="Chart 6">
            <a:extLst>
              <a:ext uri="{FF2B5EF4-FFF2-40B4-BE49-F238E27FC236}">
                <a16:creationId xmlns:a16="http://schemas.microsoft.com/office/drawing/2014/main" id="{63C1A083-D970-4BBD-85AD-FA93C8D3B0ED}"/>
              </a:ext>
            </a:extLst>
          </p:cNvPr>
          <p:cNvGraphicFramePr>
            <a:graphicFrameLocks/>
          </p:cNvGraphicFramePr>
          <p:nvPr>
            <p:extLst>
              <p:ext uri="{D42A27DB-BD31-4B8C-83A1-F6EECF244321}">
                <p14:modId xmlns:p14="http://schemas.microsoft.com/office/powerpoint/2010/main" val="959794091"/>
              </p:ext>
            </p:extLst>
          </p:nvPr>
        </p:nvGraphicFramePr>
        <p:xfrm>
          <a:off x="337351" y="1189607"/>
          <a:ext cx="1840731" cy="40570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193A795A-6837-4AB7-987C-D7EBB826FD86}"/>
              </a:ext>
            </a:extLst>
          </p:cNvPr>
          <p:cNvGraphicFramePr>
            <a:graphicFrameLocks/>
          </p:cNvGraphicFramePr>
          <p:nvPr>
            <p:extLst>
              <p:ext uri="{D42A27DB-BD31-4B8C-83A1-F6EECF244321}">
                <p14:modId xmlns:p14="http://schemas.microsoft.com/office/powerpoint/2010/main" val="2876635672"/>
              </p:ext>
            </p:extLst>
          </p:nvPr>
        </p:nvGraphicFramePr>
        <p:xfrm>
          <a:off x="2178083" y="1189607"/>
          <a:ext cx="2393917" cy="41725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828AAA7B-2B0B-4658-B9C4-60E627EA8E39}"/>
              </a:ext>
            </a:extLst>
          </p:cNvPr>
          <p:cNvGraphicFramePr>
            <a:graphicFrameLocks/>
          </p:cNvGraphicFramePr>
          <p:nvPr>
            <p:extLst>
              <p:ext uri="{D42A27DB-BD31-4B8C-83A1-F6EECF244321}">
                <p14:modId xmlns:p14="http://schemas.microsoft.com/office/powerpoint/2010/main" val="2255136570"/>
              </p:ext>
            </p:extLst>
          </p:nvPr>
        </p:nvGraphicFramePr>
        <p:xfrm>
          <a:off x="4634145" y="1097201"/>
          <a:ext cx="2393918" cy="417250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46745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D4642-F018-4D64-95FE-BE8CDC976DAF}"/>
              </a:ext>
            </a:extLst>
          </p:cNvPr>
          <p:cNvSpPr>
            <a:spLocks noGrp="1"/>
          </p:cNvSpPr>
          <p:nvPr>
            <p:ph type="title"/>
          </p:nvPr>
        </p:nvSpPr>
        <p:spPr>
          <a:xfrm>
            <a:off x="457200" y="124288"/>
            <a:ext cx="8229600" cy="448830"/>
          </a:xfrm>
        </p:spPr>
        <p:txBody>
          <a:bodyPr/>
          <a:lstStyle/>
          <a:p>
            <a:pPr algn="ctr"/>
            <a:r>
              <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Industries of Employment Within Ventura County</a:t>
            </a:r>
          </a:p>
        </p:txBody>
      </p:sp>
      <p:sp>
        <p:nvSpPr>
          <p:cNvPr id="6" name="Rectangle 5">
            <a:extLst>
              <a:ext uri="{FF2B5EF4-FFF2-40B4-BE49-F238E27FC236}">
                <a16:creationId xmlns:a16="http://schemas.microsoft.com/office/drawing/2014/main" id="{0CA57340-03D7-419C-94F2-549155C7D7D1}"/>
              </a:ext>
            </a:extLst>
          </p:cNvPr>
          <p:cNvSpPr/>
          <p:nvPr/>
        </p:nvSpPr>
        <p:spPr>
          <a:xfrm>
            <a:off x="7208667" y="781235"/>
            <a:ext cx="1775533" cy="4425892"/>
          </a:xfrm>
          <a:prstGeom prst="rect">
            <a:avLst/>
          </a:prstGeom>
        </p:spPr>
        <p:txBody>
          <a:bodyPr wrap="square">
            <a:spAutoFit/>
          </a:bodyPr>
          <a:lstStyle/>
          <a:p>
            <a:pPr algn="ctr">
              <a:lnSpc>
                <a:spcPct val="107000"/>
              </a:lnSpc>
            </a:pPr>
            <a:r>
              <a:rPr lang="en-US" sz="1600" b="1" dirty="0">
                <a:latin typeface="Times New Roman" panose="02020603050405020304" pitchFamily="18" charset="0"/>
                <a:ea typeface="Calibri" panose="020F0502020204030204" pitchFamily="34" charset="0"/>
                <a:cs typeface="Times New Roman" panose="02020603050405020304" pitchFamily="18" charset="0"/>
              </a:rPr>
              <a:t>Takeaways</a:t>
            </a:r>
          </a:p>
          <a:p>
            <a:pPr>
              <a:lnSpc>
                <a:spcPct val="107000"/>
              </a:lnSpc>
            </a:pP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1400" dirty="0">
                <a:latin typeface="Times New Roman" panose="02020603050405020304" pitchFamily="18" charset="0"/>
                <a:ea typeface="Calibri" panose="020F0502020204030204" pitchFamily="34" charset="0"/>
                <a:cs typeface="Times New Roman" panose="02020603050405020304" pitchFamily="18" charset="0"/>
              </a:rPr>
              <a:t>A significant proportion is working in Agriculture, Retail Trade, Manufacturing, and Construction.</a:t>
            </a:r>
          </a:p>
          <a:p>
            <a:pPr>
              <a:lnSpc>
                <a:spcPct val="107000"/>
              </a:lnSpc>
            </a:pP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1400" dirty="0">
                <a:latin typeface="Times New Roman" panose="02020603050405020304" pitchFamily="18" charset="0"/>
                <a:ea typeface="Calibri" panose="020F0502020204030204" pitchFamily="34" charset="0"/>
                <a:cs typeface="Times New Roman" panose="02020603050405020304" pitchFamily="18" charset="0"/>
              </a:rPr>
              <a:t>However, their participation is not limited to one or a few industries.</a:t>
            </a:r>
          </a:p>
          <a:p>
            <a:pPr>
              <a:lnSpc>
                <a:spcPct val="107000"/>
              </a:lnSpc>
            </a:pPr>
            <a:endParaRPr lang="en-US" sz="14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1400" dirty="0">
                <a:latin typeface="Times New Roman" panose="02020603050405020304" pitchFamily="18" charset="0"/>
                <a:ea typeface="Calibri" panose="020F0502020204030204" pitchFamily="34" charset="0"/>
                <a:cs typeface="Times New Roman" panose="02020603050405020304" pitchFamily="18" charset="0"/>
              </a:rPr>
              <a:t>They have an active presence in the service sector. </a:t>
            </a:r>
          </a:p>
          <a:p>
            <a:pPr>
              <a:lnSpc>
                <a:spcPct val="107000"/>
              </a:lnSpc>
            </a:pP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r>
              <a:rPr lang="en-US" sz="1200" dirty="0">
                <a:latin typeface="Times New Roman" panose="02020603050405020304" pitchFamily="18" charset="0"/>
                <a:ea typeface="Calibri" panose="020F0502020204030204" pitchFamily="34" charset="0"/>
                <a:cs typeface="Times New Roman" panose="02020603050405020304" pitchFamily="18" charset="0"/>
              </a:rPr>
              <a:t> </a:t>
            </a:r>
          </a:p>
        </p:txBody>
      </p:sp>
      <p:graphicFrame>
        <p:nvGraphicFramePr>
          <p:cNvPr id="7" name="Диаграмма 2">
            <a:extLst>
              <a:ext uri="{FF2B5EF4-FFF2-40B4-BE49-F238E27FC236}">
                <a16:creationId xmlns:a16="http://schemas.microsoft.com/office/drawing/2014/main" id="{D6766A20-779D-41E9-9428-9E5DD56B2BED}"/>
              </a:ext>
            </a:extLst>
          </p:cNvPr>
          <p:cNvGraphicFramePr>
            <a:graphicFrameLocks/>
          </p:cNvGraphicFramePr>
          <p:nvPr>
            <p:extLst>
              <p:ext uri="{D42A27DB-BD31-4B8C-83A1-F6EECF244321}">
                <p14:modId xmlns:p14="http://schemas.microsoft.com/office/powerpoint/2010/main" val="1119805394"/>
              </p:ext>
            </p:extLst>
          </p:nvPr>
        </p:nvGraphicFramePr>
        <p:xfrm>
          <a:off x="275208" y="674703"/>
          <a:ext cx="3133817" cy="48934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5AF3B506-2089-4A33-AC40-FA1274DAC496}"/>
              </a:ext>
            </a:extLst>
          </p:cNvPr>
          <p:cNvGraphicFramePr>
            <a:graphicFrameLocks/>
          </p:cNvGraphicFramePr>
          <p:nvPr>
            <p:extLst>
              <p:ext uri="{D42A27DB-BD31-4B8C-83A1-F6EECF244321}">
                <p14:modId xmlns:p14="http://schemas.microsoft.com/office/powerpoint/2010/main" val="2262438682"/>
              </p:ext>
            </p:extLst>
          </p:nvPr>
        </p:nvGraphicFramePr>
        <p:xfrm>
          <a:off x="3409025" y="585926"/>
          <a:ext cx="3693111" cy="50837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1836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4E764-2113-417D-BA7F-DCAAA8AC7C22}"/>
              </a:ext>
            </a:extLst>
          </p:cNvPr>
          <p:cNvSpPr>
            <a:spLocks noGrp="1"/>
          </p:cNvSpPr>
          <p:nvPr>
            <p:ph type="title"/>
          </p:nvPr>
        </p:nvSpPr>
        <p:spPr>
          <a:xfrm>
            <a:off x="457200" y="248575"/>
            <a:ext cx="8229600" cy="736846"/>
          </a:xfrm>
        </p:spPr>
        <p:txBody>
          <a:bodyPr/>
          <a:lstStyle/>
          <a:p>
            <a:pPr algn="ctr"/>
            <a:r>
              <a:rPr lang="en-US" sz="2000" b="1" dirty="0">
                <a:latin typeface="Times New Roman" panose="02020603050405020304" pitchFamily="18" charset="0"/>
                <a:cs typeface="Times New Roman" panose="02020603050405020304" pitchFamily="18" charset="0"/>
              </a:rPr>
              <a:t>Economic Challenges &amp; Lack of Affordability that Undocumented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Immigrants Face in Ventura County</a:t>
            </a:r>
            <a:br>
              <a:rPr lang="en-US" b="1" dirty="0">
                <a:latin typeface="Times New Roman" panose="02020603050405020304" pitchFamily="18" charset="0"/>
                <a:cs typeface="Times New Roman" panose="02020603050405020304" pitchFamily="18" charset="0"/>
              </a:rPr>
            </a:br>
            <a:endParaRPr lang="en-US" dirty="0"/>
          </a:p>
        </p:txBody>
      </p:sp>
      <p:sp>
        <p:nvSpPr>
          <p:cNvPr id="6" name="Rectangle 5">
            <a:extLst>
              <a:ext uri="{FF2B5EF4-FFF2-40B4-BE49-F238E27FC236}">
                <a16:creationId xmlns:a16="http://schemas.microsoft.com/office/drawing/2014/main" id="{C489EF68-F731-4742-98AF-40159E08B9D3}"/>
              </a:ext>
            </a:extLst>
          </p:cNvPr>
          <p:cNvSpPr/>
          <p:nvPr/>
        </p:nvSpPr>
        <p:spPr>
          <a:xfrm>
            <a:off x="7155402" y="985421"/>
            <a:ext cx="1784412" cy="4832092"/>
          </a:xfrm>
          <a:prstGeom prst="rect">
            <a:avLst/>
          </a:prstGeom>
        </p:spPr>
        <p:txBody>
          <a:bodyPr wrap="square">
            <a:spAutoFit/>
          </a:bodyPr>
          <a:lstStyle/>
          <a:p>
            <a:pPr algn="ctr"/>
            <a:r>
              <a:rPr lang="en-US" sz="1600" b="1" dirty="0">
                <a:latin typeface="Times New Roman" panose="02020603050405020304" pitchFamily="18" charset="0"/>
                <a:ea typeface="Calibri" panose="020F0502020204030204" pitchFamily="34" charset="0"/>
              </a:rPr>
              <a:t>Takeaways</a:t>
            </a:r>
          </a:p>
          <a:p>
            <a:endParaRPr lang="en-US" sz="1200" dirty="0">
              <a:latin typeface="Times New Roman" panose="02020603050405020304" pitchFamily="18" charset="0"/>
              <a:ea typeface="Calibri" panose="020F0502020204030204" pitchFamily="34" charset="0"/>
            </a:endParaRPr>
          </a:p>
          <a:p>
            <a:r>
              <a:rPr lang="en-US" sz="1200" dirty="0">
                <a:latin typeface="Times New Roman" panose="02020603050405020304" pitchFamily="18" charset="0"/>
                <a:ea typeface="Calibri" panose="020F0502020204030204" pitchFamily="34" charset="0"/>
              </a:rPr>
              <a:t>Undocumented workers are paid the lowest wage within the County.</a:t>
            </a:r>
          </a:p>
          <a:p>
            <a:endParaRPr lang="en-US" sz="1200" dirty="0">
              <a:latin typeface="Times New Roman" panose="02020603050405020304" pitchFamily="18" charset="0"/>
              <a:ea typeface="Calibri" panose="020F0502020204030204" pitchFamily="34" charset="0"/>
            </a:endParaRPr>
          </a:p>
          <a:p>
            <a:r>
              <a:rPr lang="en-US" sz="1200" dirty="0">
                <a:latin typeface="Times New Roman" panose="02020603050405020304" pitchFamily="18" charset="0"/>
                <a:ea typeface="Calibri" panose="020F0502020204030204" pitchFamily="34" charset="0"/>
              </a:rPr>
              <a:t>The low pay contributes to a high proportion of lack of affordability for a dignified life in the County.</a:t>
            </a:r>
          </a:p>
          <a:p>
            <a:endParaRPr lang="en-US" sz="1200" dirty="0">
              <a:latin typeface="Times New Roman" panose="02020603050405020304" pitchFamily="18" charset="0"/>
              <a:ea typeface="Calibri" panose="020F0502020204030204" pitchFamily="34" charset="0"/>
            </a:endParaRPr>
          </a:p>
          <a:p>
            <a:r>
              <a:rPr lang="en-US" sz="1200" dirty="0">
                <a:latin typeface="Times New Roman" panose="02020603050405020304" pitchFamily="18" charset="0"/>
                <a:ea typeface="Calibri" panose="020F0502020204030204" pitchFamily="34" charset="0"/>
              </a:rPr>
              <a:t>73% of renters are burdened.</a:t>
            </a:r>
          </a:p>
          <a:p>
            <a:endParaRPr lang="en-US" sz="1200" dirty="0">
              <a:latin typeface="Times New Roman" panose="02020603050405020304" pitchFamily="18" charset="0"/>
              <a:ea typeface="Calibri" panose="020F0502020204030204" pitchFamily="34" charset="0"/>
            </a:endParaRPr>
          </a:p>
          <a:p>
            <a:r>
              <a:rPr lang="en-US" sz="1200" dirty="0">
                <a:latin typeface="Times New Roman" panose="02020603050405020304" pitchFamily="18" charset="0"/>
                <a:ea typeface="Calibri" panose="020F0502020204030204" pitchFamily="34" charset="0"/>
              </a:rPr>
              <a:t>39% of renters, among them are severely burdened, which means they pay more than 50% of their income towards rent. This leaves very little for other necessities of their lives. </a:t>
            </a:r>
          </a:p>
          <a:p>
            <a:endParaRPr lang="en-US" sz="1400" dirty="0">
              <a:latin typeface="Times New Roman" panose="02020603050405020304" pitchFamily="18" charset="0"/>
              <a:ea typeface="Calibri" panose="020F0502020204030204" pitchFamily="34" charset="0"/>
            </a:endParaRPr>
          </a:p>
          <a:p>
            <a:r>
              <a:rPr lang="en-US" sz="1400" dirty="0">
                <a:latin typeface="Times New Roman" panose="02020603050405020304" pitchFamily="18" charset="0"/>
                <a:ea typeface="Calibri" panose="020F0502020204030204" pitchFamily="34" charset="0"/>
              </a:rPr>
              <a:t> </a:t>
            </a:r>
          </a:p>
        </p:txBody>
      </p:sp>
      <p:graphicFrame>
        <p:nvGraphicFramePr>
          <p:cNvPr id="7" name="Chart 6">
            <a:extLst>
              <a:ext uri="{FF2B5EF4-FFF2-40B4-BE49-F238E27FC236}">
                <a16:creationId xmlns:a16="http://schemas.microsoft.com/office/drawing/2014/main" id="{1097B0A8-2C63-470C-A75A-352AFB095101}"/>
              </a:ext>
            </a:extLst>
          </p:cNvPr>
          <p:cNvGraphicFramePr>
            <a:graphicFrameLocks/>
          </p:cNvGraphicFramePr>
          <p:nvPr>
            <p:extLst>
              <p:ext uri="{D42A27DB-BD31-4B8C-83A1-F6EECF244321}">
                <p14:modId xmlns:p14="http://schemas.microsoft.com/office/powerpoint/2010/main" val="3841810689"/>
              </p:ext>
            </p:extLst>
          </p:nvPr>
        </p:nvGraphicFramePr>
        <p:xfrm>
          <a:off x="390617" y="1100831"/>
          <a:ext cx="3577702" cy="44832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0943FF33-1FCD-4E3A-8672-0E25BB0D5295}"/>
              </a:ext>
            </a:extLst>
          </p:cNvPr>
          <p:cNvGraphicFramePr>
            <a:graphicFrameLocks/>
          </p:cNvGraphicFramePr>
          <p:nvPr>
            <p:extLst>
              <p:ext uri="{D42A27DB-BD31-4B8C-83A1-F6EECF244321}">
                <p14:modId xmlns:p14="http://schemas.microsoft.com/office/powerpoint/2010/main" val="1137906318"/>
              </p:ext>
            </p:extLst>
          </p:nvPr>
        </p:nvGraphicFramePr>
        <p:xfrm>
          <a:off x="4101483" y="1100831"/>
          <a:ext cx="3124940" cy="44832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32843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F4F8E-E352-4665-8F61-4ED9919A742E}"/>
              </a:ext>
            </a:extLst>
          </p:cNvPr>
          <p:cNvSpPr>
            <a:spLocks noGrp="1"/>
          </p:cNvSpPr>
          <p:nvPr>
            <p:ph type="title"/>
          </p:nvPr>
        </p:nvSpPr>
        <p:spPr>
          <a:xfrm>
            <a:off x="457200" y="221942"/>
            <a:ext cx="8229600" cy="727969"/>
          </a:xfrm>
        </p:spPr>
        <p:txBody>
          <a:bodyPr/>
          <a:lstStyle/>
          <a:p>
            <a:pPr algn="ctr"/>
            <a:r>
              <a:rPr lang="en-US" b="1" dirty="0">
                <a:latin typeface="Times New Roman" panose="02020603050405020304" pitchFamily="18" charset="0"/>
                <a:cs typeface="Times New Roman" panose="02020603050405020304" pitchFamily="18" charset="0"/>
              </a:rPr>
              <a:t>Economic Impacts </a:t>
            </a:r>
            <a:br>
              <a:rPr lang="en-US" b="1" dirty="0">
                <a:latin typeface="Times New Roman" panose="02020603050405020304" pitchFamily="18" charset="0"/>
                <a:cs typeface="Times New Roman" panose="02020603050405020304" pitchFamily="18" charset="0"/>
              </a:rPr>
            </a:br>
            <a:endParaRPr lang="en-US" dirty="0"/>
          </a:p>
        </p:txBody>
      </p:sp>
      <p:sp>
        <p:nvSpPr>
          <p:cNvPr id="6" name="Rectangle 5">
            <a:extLst>
              <a:ext uri="{FF2B5EF4-FFF2-40B4-BE49-F238E27FC236}">
                <a16:creationId xmlns:a16="http://schemas.microsoft.com/office/drawing/2014/main" id="{178EEADD-BEEB-45C3-84B9-D784FA807E66}"/>
              </a:ext>
            </a:extLst>
          </p:cNvPr>
          <p:cNvSpPr/>
          <p:nvPr/>
        </p:nvSpPr>
        <p:spPr>
          <a:xfrm>
            <a:off x="7217546" y="1155981"/>
            <a:ext cx="1713389" cy="4339650"/>
          </a:xfrm>
          <a:prstGeom prst="rect">
            <a:avLst/>
          </a:prstGeom>
        </p:spPr>
        <p:txBody>
          <a:bodyPr wrap="square">
            <a:spAutoFit/>
          </a:bodyPr>
          <a:lstStyle/>
          <a:p>
            <a:pPr algn="ctr"/>
            <a:r>
              <a:rPr lang="en-US" sz="1400" b="1" dirty="0">
                <a:latin typeface="Times New Roman" panose="02020603050405020304" pitchFamily="18" charset="0"/>
                <a:ea typeface="Calibri" panose="020F0502020204030204" pitchFamily="34" charset="0"/>
              </a:rPr>
              <a:t>Takeaways</a:t>
            </a:r>
          </a:p>
          <a:p>
            <a:endParaRPr lang="en-US" sz="1000" dirty="0">
              <a:latin typeface="Times New Roman" panose="02020603050405020304" pitchFamily="18" charset="0"/>
              <a:ea typeface="Calibri" panose="020F0502020204030204" pitchFamily="34" charset="0"/>
            </a:endParaRPr>
          </a:p>
          <a:p>
            <a:r>
              <a:rPr lang="en-US" sz="1200" dirty="0">
                <a:latin typeface="Times New Roman" panose="02020603050405020304" pitchFamily="18" charset="0"/>
                <a:ea typeface="Calibri" panose="020F0502020204030204" pitchFamily="34" charset="0"/>
              </a:rPr>
              <a:t>Undocumented immigrants in Ventura County contribute $3.3 billion directly towards the County’s GDP, which accounts for 8.1% of its direct GDP.</a:t>
            </a:r>
          </a:p>
          <a:p>
            <a:endParaRPr lang="en-US" sz="1200" dirty="0">
              <a:latin typeface="Times New Roman" panose="02020603050405020304" pitchFamily="18" charset="0"/>
              <a:ea typeface="Calibri" panose="020F0502020204030204" pitchFamily="34" charset="0"/>
            </a:endParaRPr>
          </a:p>
          <a:p>
            <a:r>
              <a:rPr lang="en-US" sz="1200" dirty="0">
                <a:latin typeface="Times New Roman" panose="02020603050405020304" pitchFamily="18" charset="0"/>
                <a:ea typeface="Calibri" panose="020F0502020204030204" pitchFamily="34" charset="0"/>
              </a:rPr>
              <a:t>Taking into account the indirect and induced contribution to its total value added (county GDP), the amount reaches $5.1  billion or 12.3% of its total GDP in 2022.</a:t>
            </a:r>
          </a:p>
          <a:p>
            <a:endParaRPr lang="en-US" sz="1200" dirty="0">
              <a:latin typeface="Times New Roman" panose="02020603050405020304" pitchFamily="18" charset="0"/>
              <a:ea typeface="Calibri" panose="020F0502020204030204" pitchFamily="34" charset="0"/>
            </a:endParaRPr>
          </a:p>
          <a:p>
            <a:r>
              <a:rPr lang="en-US" sz="1200" dirty="0">
                <a:latin typeface="Times New Roman" panose="02020603050405020304" pitchFamily="18" charset="0"/>
                <a:ea typeface="Calibri" panose="020F0502020204030204" pitchFamily="34" charset="0"/>
              </a:rPr>
              <a:t>The contribution of undocumented immigrants is invaluable and significant. </a:t>
            </a:r>
          </a:p>
        </p:txBody>
      </p:sp>
      <p:graphicFrame>
        <p:nvGraphicFramePr>
          <p:cNvPr id="4" name="Table 3">
            <a:extLst>
              <a:ext uri="{FF2B5EF4-FFF2-40B4-BE49-F238E27FC236}">
                <a16:creationId xmlns:a16="http://schemas.microsoft.com/office/drawing/2014/main" id="{3DE780B5-BE2A-4965-8EDE-5360B1D83579}"/>
              </a:ext>
            </a:extLst>
          </p:cNvPr>
          <p:cNvGraphicFramePr>
            <a:graphicFrameLocks noGrp="1"/>
          </p:cNvGraphicFramePr>
          <p:nvPr>
            <p:extLst>
              <p:ext uri="{D42A27DB-BD31-4B8C-83A1-F6EECF244321}">
                <p14:modId xmlns:p14="http://schemas.microsoft.com/office/powerpoint/2010/main" val="2666519531"/>
              </p:ext>
            </p:extLst>
          </p:nvPr>
        </p:nvGraphicFramePr>
        <p:xfrm>
          <a:off x="457201" y="1020934"/>
          <a:ext cx="5987988" cy="1038686"/>
        </p:xfrm>
        <a:graphic>
          <a:graphicData uri="http://schemas.openxmlformats.org/drawingml/2006/table">
            <a:tbl>
              <a:tblPr>
                <a:tableStyleId>{5C22544A-7EE6-4342-B048-85BDC9FD1C3A}</a:tableStyleId>
              </a:tblPr>
              <a:tblGrid>
                <a:gridCol w="1423927">
                  <a:extLst>
                    <a:ext uri="{9D8B030D-6E8A-4147-A177-3AD203B41FA5}">
                      <a16:colId xmlns:a16="http://schemas.microsoft.com/office/drawing/2014/main" val="3628729624"/>
                    </a:ext>
                  </a:extLst>
                </a:gridCol>
                <a:gridCol w="1289029">
                  <a:extLst>
                    <a:ext uri="{9D8B030D-6E8A-4147-A177-3AD203B41FA5}">
                      <a16:colId xmlns:a16="http://schemas.microsoft.com/office/drawing/2014/main" val="2808484129"/>
                    </a:ext>
                  </a:extLst>
                </a:gridCol>
                <a:gridCol w="1067945">
                  <a:extLst>
                    <a:ext uri="{9D8B030D-6E8A-4147-A177-3AD203B41FA5}">
                      <a16:colId xmlns:a16="http://schemas.microsoft.com/office/drawing/2014/main" val="3983143229"/>
                    </a:ext>
                  </a:extLst>
                </a:gridCol>
                <a:gridCol w="1067945">
                  <a:extLst>
                    <a:ext uri="{9D8B030D-6E8A-4147-A177-3AD203B41FA5}">
                      <a16:colId xmlns:a16="http://schemas.microsoft.com/office/drawing/2014/main" val="2444439717"/>
                    </a:ext>
                  </a:extLst>
                </a:gridCol>
                <a:gridCol w="1139142">
                  <a:extLst>
                    <a:ext uri="{9D8B030D-6E8A-4147-A177-3AD203B41FA5}">
                      <a16:colId xmlns:a16="http://schemas.microsoft.com/office/drawing/2014/main" val="3460336712"/>
                    </a:ext>
                  </a:extLst>
                </a:gridCol>
              </a:tblGrid>
              <a:tr h="340553">
                <a:tc gridSpan="5">
                  <a:txBody>
                    <a:bodyPr/>
                    <a:lstStyle/>
                    <a:p>
                      <a:pPr algn="ctr" fontAlgn="b"/>
                      <a:r>
                        <a:rPr lang="en-US" sz="1100" b="1" u="none" strike="noStrike" dirty="0">
                          <a:effectLst/>
                          <a:latin typeface="Times New Roman" panose="02020603050405020304" pitchFamily="18" charset="0"/>
                          <a:cs typeface="Times New Roman" panose="02020603050405020304" pitchFamily="18" charset="0"/>
                        </a:rPr>
                        <a:t>Value Added from IMPLAN Model, Data Year 2022, Dollar Year 2022</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026117477"/>
                  </a:ext>
                </a:extLst>
              </a:tr>
              <a:tr h="357580">
                <a:tc>
                  <a:txBody>
                    <a:bodyPr/>
                    <a:lstStyle/>
                    <a:p>
                      <a:pPr algn="ctr" fontAlgn="ctr"/>
                      <a:r>
                        <a:rPr lang="en-US" sz="1200" u="none" strike="noStrike">
                          <a:effectLst/>
                          <a:latin typeface="Times New Roman" panose="02020603050405020304" pitchFamily="18" charset="0"/>
                          <a:cs typeface="Times New Roman" panose="02020603050405020304" pitchFamily="18" charset="0"/>
                        </a:rPr>
                        <a:t> </a:t>
                      </a:r>
                      <a:endParaRPr lang="en-US"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Direct</a:t>
                      </a:r>
                      <a:endParaRPr lang="en-US"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Indirect</a:t>
                      </a:r>
                      <a:endParaRPr lang="en-US" sz="9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Induced</a:t>
                      </a:r>
                      <a:endParaRPr lang="en-US"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Total</a:t>
                      </a:r>
                      <a:endParaRPr lang="en-US"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766218801"/>
                  </a:ext>
                </a:extLst>
              </a:tr>
              <a:tr h="340553">
                <a:tc>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Value Added</a:t>
                      </a:r>
                      <a:endParaRPr lang="en-US" sz="9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 $         3,313,820,782 </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 $      841,806,331 </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900" u="none" strike="noStrike">
                          <a:effectLst/>
                          <a:latin typeface="Times New Roman" panose="02020603050405020304" pitchFamily="18" charset="0"/>
                          <a:cs typeface="Times New Roman" panose="02020603050405020304" pitchFamily="18" charset="0"/>
                        </a:rPr>
                        <a:t> $      915,709,216 </a:t>
                      </a:r>
                      <a:endParaRPr lang="en-US" sz="9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900" u="none" strike="noStrike" dirty="0">
                          <a:effectLst/>
                          <a:latin typeface="Times New Roman" panose="02020603050405020304" pitchFamily="18" charset="0"/>
                          <a:cs typeface="Times New Roman" panose="02020603050405020304" pitchFamily="18" charset="0"/>
                        </a:rPr>
                        <a:t> $     5,071,336,329 </a:t>
                      </a:r>
                      <a:endParaRPr lang="en-US" sz="9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386828258"/>
                  </a:ext>
                </a:extLst>
              </a:tr>
            </a:tbl>
          </a:graphicData>
        </a:graphic>
      </p:graphicFrame>
      <p:graphicFrame>
        <p:nvGraphicFramePr>
          <p:cNvPr id="7" name="Chart 6">
            <a:extLst>
              <a:ext uri="{FF2B5EF4-FFF2-40B4-BE49-F238E27FC236}">
                <a16:creationId xmlns:a16="http://schemas.microsoft.com/office/drawing/2014/main" id="{A9299DF2-86FA-445A-86C8-5D24752D763A}"/>
              </a:ext>
            </a:extLst>
          </p:cNvPr>
          <p:cNvGraphicFramePr>
            <a:graphicFrameLocks/>
          </p:cNvGraphicFramePr>
          <p:nvPr>
            <p:extLst>
              <p:ext uri="{D42A27DB-BD31-4B8C-83A1-F6EECF244321}">
                <p14:modId xmlns:p14="http://schemas.microsoft.com/office/powerpoint/2010/main" val="658203719"/>
              </p:ext>
            </p:extLst>
          </p:nvPr>
        </p:nvGraphicFramePr>
        <p:xfrm>
          <a:off x="457202" y="2139796"/>
          <a:ext cx="3373514" cy="335548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E846138F-243D-491F-978E-A99649785036}"/>
              </a:ext>
            </a:extLst>
          </p:cNvPr>
          <p:cNvGraphicFramePr>
            <a:graphicFrameLocks/>
          </p:cNvGraphicFramePr>
          <p:nvPr>
            <p:extLst>
              <p:ext uri="{D42A27DB-BD31-4B8C-83A1-F6EECF244321}">
                <p14:modId xmlns:p14="http://schemas.microsoft.com/office/powerpoint/2010/main" val="84188386"/>
              </p:ext>
            </p:extLst>
          </p:nvPr>
        </p:nvGraphicFramePr>
        <p:xfrm>
          <a:off x="3950563" y="2059620"/>
          <a:ext cx="3245574" cy="35333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8742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FFD5-E9DB-4B4E-814B-CD6232A08498}"/>
              </a:ext>
            </a:extLst>
          </p:cNvPr>
          <p:cNvSpPr>
            <a:spLocks noGrp="1"/>
          </p:cNvSpPr>
          <p:nvPr>
            <p:ph type="title"/>
          </p:nvPr>
        </p:nvSpPr>
        <p:spPr>
          <a:xfrm>
            <a:off x="457200" y="142043"/>
            <a:ext cx="8229600" cy="727969"/>
          </a:xfrm>
        </p:spPr>
        <p:txBody>
          <a:bodyPr/>
          <a:lstStyle/>
          <a:p>
            <a:pPr algn="ctr"/>
            <a:r>
              <a:rPr lang="en-US" b="1" dirty="0">
                <a:latin typeface="Times New Roman" panose="02020603050405020304" pitchFamily="18" charset="0"/>
                <a:cs typeface="Times New Roman" panose="02020603050405020304" pitchFamily="18" charset="0"/>
              </a:rPr>
              <a:t>Economic Impacts</a:t>
            </a:r>
            <a:endParaRPr lang="en-US" dirty="0"/>
          </a:p>
        </p:txBody>
      </p:sp>
      <p:sp>
        <p:nvSpPr>
          <p:cNvPr id="6" name="Rectangle 5">
            <a:extLst>
              <a:ext uri="{FF2B5EF4-FFF2-40B4-BE49-F238E27FC236}">
                <a16:creationId xmlns:a16="http://schemas.microsoft.com/office/drawing/2014/main" id="{76356DCC-D8E5-4A2C-A7E1-E9E4D1D621FE}"/>
              </a:ext>
            </a:extLst>
          </p:cNvPr>
          <p:cNvSpPr/>
          <p:nvPr/>
        </p:nvSpPr>
        <p:spPr>
          <a:xfrm>
            <a:off x="6968971" y="870012"/>
            <a:ext cx="2050741" cy="6025560"/>
          </a:xfrm>
          <a:prstGeom prst="rect">
            <a:avLst/>
          </a:prstGeom>
        </p:spPr>
        <p:txBody>
          <a:bodyPr wrap="square">
            <a:spAutoFit/>
          </a:bodyPr>
          <a:lstStyle/>
          <a:p>
            <a:pPr algn="ctr">
              <a:lnSpc>
                <a:spcPct val="107000"/>
              </a:lnSpc>
              <a:spcAft>
                <a:spcPts val="800"/>
              </a:spcAft>
            </a:pPr>
            <a:r>
              <a:rPr lang="en-US" sz="1400" b="1" dirty="0">
                <a:latin typeface="Times New Roman" panose="02020603050405020304" pitchFamily="18" charset="0"/>
                <a:ea typeface="Calibri" panose="020F0502020204030204" pitchFamily="34" charset="0"/>
                <a:cs typeface="Times New Roman" panose="02020603050405020304" pitchFamily="18" charset="0"/>
              </a:rPr>
              <a:t>Takeaways</a:t>
            </a: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The contribution of undocumented immigrants to agriculture is impressive, and it is hard to imagine the country can have a viable agriculture without the contribution of undocumented immigrants.</a:t>
            </a:r>
          </a:p>
          <a:p>
            <a:pPr>
              <a:lnSpc>
                <a:spcPct val="107000"/>
              </a:lnSpc>
              <a:spcAft>
                <a:spcPts val="800"/>
              </a:spcAft>
            </a:pPr>
            <a:r>
              <a:rPr lang="en-US" sz="1400" dirty="0">
                <a:latin typeface="Times New Roman" panose="02020603050405020304" pitchFamily="18" charset="0"/>
                <a:ea typeface="Calibri" panose="020F0502020204030204" pitchFamily="34" charset="0"/>
                <a:cs typeface="Times New Roman" panose="02020603050405020304" pitchFamily="18" charset="0"/>
              </a:rPr>
              <a:t>Manufacturing, construction, wholesale Trade, and Retail trades are other critical sectors that, without the contribution of undocumented immigrants they will be paralyzed.</a:t>
            </a:r>
          </a:p>
          <a:p>
            <a:pPr>
              <a:lnSpc>
                <a:spcPct val="107000"/>
              </a:lnSpc>
              <a:spcAft>
                <a:spcPts val="800"/>
              </a:spcAft>
            </a:pP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1200" dirty="0">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8" name="Chart 7">
            <a:extLst>
              <a:ext uri="{FF2B5EF4-FFF2-40B4-BE49-F238E27FC236}">
                <a16:creationId xmlns:a16="http://schemas.microsoft.com/office/drawing/2014/main" id="{C1CAFA83-2B61-48CB-987F-A562624D451E}"/>
              </a:ext>
            </a:extLst>
          </p:cNvPr>
          <p:cNvGraphicFramePr>
            <a:graphicFrameLocks/>
          </p:cNvGraphicFramePr>
          <p:nvPr>
            <p:extLst>
              <p:ext uri="{D42A27DB-BD31-4B8C-83A1-F6EECF244321}">
                <p14:modId xmlns:p14="http://schemas.microsoft.com/office/powerpoint/2010/main" val="3635008859"/>
              </p:ext>
            </p:extLst>
          </p:nvPr>
        </p:nvGraphicFramePr>
        <p:xfrm>
          <a:off x="319597" y="870012"/>
          <a:ext cx="3613211" cy="47659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a16="http://schemas.microsoft.com/office/drawing/2014/main" id="{2959F8ED-E98A-4784-962B-097890B31F71}"/>
              </a:ext>
            </a:extLst>
          </p:cNvPr>
          <p:cNvGraphicFramePr>
            <a:graphicFrameLocks/>
          </p:cNvGraphicFramePr>
          <p:nvPr>
            <p:extLst>
              <p:ext uri="{D42A27DB-BD31-4B8C-83A1-F6EECF244321}">
                <p14:modId xmlns:p14="http://schemas.microsoft.com/office/powerpoint/2010/main" val="674743296"/>
              </p:ext>
            </p:extLst>
          </p:nvPr>
        </p:nvGraphicFramePr>
        <p:xfrm>
          <a:off x="4074850" y="1029811"/>
          <a:ext cx="2894121" cy="47090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820703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noAutofit/>
      </a:bodyPr>
      <a:lstStyle>
        <a:defPPr>
          <a:defRPr sz="2000" b="1" i="1" dirty="0" smtClean="0">
            <a:solidFill>
              <a:srgbClr val="6A4C92"/>
            </a:solidFill>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CLU-PowerPoint-Template</Template>
  <TotalTime>3714</TotalTime>
  <Words>2914</Words>
  <Application>Microsoft Office PowerPoint</Application>
  <PresentationFormat>On-screen Show (4:3)</PresentationFormat>
  <Paragraphs>254</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Symbol</vt:lpstr>
      <vt:lpstr>Times New Roman</vt:lpstr>
      <vt:lpstr>Verdana</vt:lpstr>
      <vt:lpstr>Wingdings</vt:lpstr>
      <vt:lpstr>Office Theme</vt:lpstr>
      <vt:lpstr> </vt:lpstr>
      <vt:lpstr>Ideas to Focus On, Findings to Share, and Conclusions to Reach</vt:lpstr>
      <vt:lpstr>Demographic Profile: Undocumented Immigrants and Their Families in Ventura County </vt:lpstr>
      <vt:lpstr>Demographic Profile: Age &amp; Race/Ethnicity </vt:lpstr>
      <vt:lpstr>Demographic Profile: Undocumented Immigrants &amp; Their English Language Isolation and Length of US Residency </vt:lpstr>
      <vt:lpstr>Industries of Employment Within Ventura County</vt:lpstr>
      <vt:lpstr>Economic Challenges &amp; Lack of Affordability that Undocumented  Immigrants Face in Ventura County </vt:lpstr>
      <vt:lpstr>Economic Impacts  </vt:lpstr>
      <vt:lpstr>Economic Impacts</vt:lpstr>
      <vt:lpstr>Economic Impacts</vt:lpstr>
      <vt:lpstr>Economic Impacts</vt:lpstr>
      <vt:lpstr>Economic Impacts</vt:lpstr>
      <vt:lpstr>Economic Impacts</vt:lpstr>
      <vt:lpstr>Economic Impacts</vt:lpstr>
      <vt:lpstr>Tax Contribution   </vt:lpstr>
      <vt:lpstr>Tax Contribution   </vt:lpstr>
      <vt:lpstr>Tax Contribution</vt:lpstr>
      <vt:lpstr>Tax Impact Through Various Industries </vt:lpstr>
      <vt:lpstr>Tax Impact Through Various Industries </vt:lpstr>
      <vt:lpstr>Tax Impact Through Various Industries </vt:lpstr>
      <vt:lpstr>Tax Impact Through Various Industries </vt:lpstr>
      <vt:lpstr>Interconnectedness Between Undocumented Immigrants and Every Resident in Ventura County </vt:lpstr>
      <vt:lpstr>Interconnectedness Between Undocumented Immigrants and Every Resident in Ventura County  </vt:lpstr>
      <vt:lpstr>How to Help Now and Bring Possible Integration of Undocumented Immigrants in California </vt:lpstr>
      <vt:lpstr>How to Bring Integration of Undocumented Immigrants in California</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sabith ibnu</dc:creator>
  <cp:lastModifiedBy>Ruslan Korchagin</cp:lastModifiedBy>
  <cp:revision>173</cp:revision>
  <dcterms:created xsi:type="dcterms:W3CDTF">2020-03-19T14:53:05Z</dcterms:created>
  <dcterms:modified xsi:type="dcterms:W3CDTF">2025-09-11T23:41:10Z</dcterms:modified>
</cp:coreProperties>
</file>